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1" r:id="rId9"/>
    <p:sldId id="267" r:id="rId10"/>
    <p:sldId id="262" r:id="rId11"/>
    <p:sldId id="266" r:id="rId12"/>
    <p:sldId id="268" r:id="rId13"/>
    <p:sldId id="301" r:id="rId14"/>
    <p:sldId id="269" r:id="rId15"/>
    <p:sldId id="271" r:id="rId16"/>
    <p:sldId id="272" r:id="rId17"/>
    <p:sldId id="275" r:id="rId18"/>
    <p:sldId id="279" r:id="rId19"/>
    <p:sldId id="281" r:id="rId20"/>
    <p:sldId id="274" r:id="rId21"/>
    <p:sldId id="277" r:id="rId22"/>
    <p:sldId id="280" r:id="rId23"/>
    <p:sldId id="306" r:id="rId24"/>
    <p:sldId id="304" r:id="rId25"/>
    <p:sldId id="282" r:id="rId26"/>
    <p:sldId id="284" r:id="rId27"/>
    <p:sldId id="283" r:id="rId28"/>
    <p:sldId id="285" r:id="rId29"/>
    <p:sldId id="286" r:id="rId30"/>
    <p:sldId id="287" r:id="rId31"/>
    <p:sldId id="289" r:id="rId32"/>
    <p:sldId id="288" r:id="rId33"/>
    <p:sldId id="290" r:id="rId34"/>
    <p:sldId id="311" r:id="rId35"/>
    <p:sldId id="292" r:id="rId36"/>
    <p:sldId id="293" r:id="rId37"/>
    <p:sldId id="294" r:id="rId38"/>
    <p:sldId id="307" r:id="rId39"/>
    <p:sldId id="296" r:id="rId40"/>
    <p:sldId id="302" r:id="rId41"/>
    <p:sldId id="295" r:id="rId42"/>
    <p:sldId id="263" r:id="rId43"/>
    <p:sldId id="297" r:id="rId44"/>
    <p:sldId id="298" r:id="rId45"/>
    <p:sldId id="312" r:id="rId46"/>
    <p:sldId id="313" r:id="rId47"/>
    <p:sldId id="308" r:id="rId48"/>
    <p:sldId id="309" r:id="rId49"/>
    <p:sldId id="310" r:id="rId50"/>
  </p:sldIdLst>
  <p:sldSz cx="12192000" cy="6858000"/>
  <p:notesSz cx="6858000" cy="9144000"/>
  <p:embeddedFontLst>
    <p:embeddedFont>
      <p:font typeface="Cafe24 Dangdanghae" pitchFamily="2" charset="-127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NanumSquareOTF_ac" panose="020B0600000101010101" pitchFamily="34" charset="-127"/>
      <p:regular r:id="rId58"/>
    </p:embeddedFont>
    <p:embeddedFont>
      <p:font typeface="NanumSquareOTF_ac Bold" panose="020B0600000101010101" pitchFamily="34" charset="-127"/>
      <p:bold r:id="rId59"/>
    </p:embeddedFont>
    <p:embeddedFont>
      <p:font typeface="S-Core Dream 5 Medium" panose="020B0503030302020204" pitchFamily="34" charset="-127"/>
      <p:regular r:id="rId6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782"/>
  </p:normalViewPr>
  <p:slideViewPr>
    <p:cSldViewPr snapToGrid="0" snapToObjects="1" showGuides="1">
      <p:cViewPr varScale="1">
        <p:scale>
          <a:sx n="105" d="100"/>
          <a:sy n="105" d="100"/>
        </p:scale>
        <p:origin x="304" y="18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92CAD-8E8F-824D-9301-EB07738B8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89442A-D6C4-E146-96C0-1D3B1BE38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EAC37-5E44-3C4E-A39E-6EF11D1C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AA8A7-9E10-AD4C-B686-5EE95A98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BB4AC-2E13-7F4D-84C8-271CABED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59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990A9-2B6F-BF4D-9273-A1D38471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59465B-8BB7-8D4E-95C7-FC91B4FD5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4D98D1-DA28-C24D-9F43-E74133AC4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69043-E951-D34C-9EBF-72F0E976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41E41-9BE7-C24E-8EAB-47BEBA23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85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579FF-0810-634A-BF2D-CB04BA83B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86917-C3AE-2848-9994-846D7F240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38082-CA33-CF41-BC25-73BA602B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CC663-D07A-2B42-B9CC-E93E837D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CBE8D-33C8-564E-823E-9C70EA94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75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BB658-982A-3B4A-8FDD-629F2AC2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34363-0C20-084A-9E2F-B16282A7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4654E-933F-6440-9390-4E5B1C7E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F28B1-6E22-1E46-BB89-C80A28D5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44B26-E0D1-9B48-86B0-B931AF48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87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94D1-D445-C64E-8C9A-E48F578D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772DC-A81C-F74B-AADD-32FDC9121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1BCA8-FDBC-4547-9F3F-ECC0D4DA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4B540-17E3-F841-B56B-C33E3153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32AFB-6826-B34F-AD7B-A21CFE0A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40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63CA9-394C-0443-9AA7-6562384D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83CD1-4E2A-7E45-ACDC-D83256BCE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151E7-F4A0-E249-A31E-CCB589835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01CD85-9C24-1E48-B0E8-547D13CE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5A4D94-2FF5-AE44-A6FD-185D3B5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12C42-6723-F34A-BA50-7ECD619D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821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1BCEA-574A-F848-81B0-ADE76BFC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5392B8-4D46-CC4C-B9A6-DBD2DBEDD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AC652-1019-3642-90E6-816E39794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E83160-3DB4-7343-83A2-6C7E06F28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024292-8F9D-D843-9E0B-FCA05A6CF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A12654-1A84-DF4A-926C-934C7168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B6D81D-4BE2-DB4F-B0D2-C837E900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94A48C-ACD1-694C-9F8B-02237F34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283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329BE-C612-0C48-B6E7-F52B5205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495B1C-0096-7F4F-AD0D-C1C104B8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8C3D42-6BE3-B64D-87C4-2C3FB7EE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A6393-68EF-4243-B757-6D991C77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415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508B76-D31F-184F-862D-D866B835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0D7084-5E82-7D4A-809B-836165A0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2703F-8EAA-2E4C-896A-40A3A19C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504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B517A-A01E-1F4F-82F4-4D6856F8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3EEA7-A50A-C748-9BC3-EBAB30D65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9D5423-AE4B-4F4E-9BAE-2AA87742B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16D3F-6A7B-C04D-9C49-15AD6A59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2204EA-3E32-3F45-92AB-5D52CACE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64379-33E3-BE48-9BA7-79260C03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67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9FA17-4EF7-7442-A49B-7AE228F0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9E36F9-B58C-D74C-ADD7-B3F3A57FD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E59EDA-21E0-3D42-B046-6C3CF57AE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080B0-0F8C-2E43-98A4-E9C20779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09BD1-F79B-C942-8A7E-7DA2E72D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96E35-5C6E-3A40-968A-FAF42032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913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56A028-0007-ED47-B582-A8ACFE1D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E7B879-BBD7-E243-994D-28989AE34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35BE4-9482-E84D-BFF3-283E8DF48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2D0D-6A13-5843-A682-FC9CB2F0E329}" type="datetimeFigureOut">
              <a:rPr kumimoji="1" lang="ko-Kore-KR" altLang="en-US" smtClean="0"/>
              <a:t>2021. 12. 10.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F55B2-0C96-984A-8455-9D232BBAC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9FE89-6C2F-0A45-A45D-A6F39AF97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07D70-E098-8A43-B531-727CD3282A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35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helip.kr/main.ph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helip.kr/main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helip.kr/main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93DFD7-F395-494C-805E-51581C15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64" y="-1036320"/>
            <a:ext cx="16870946" cy="9616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A6A38-0818-2548-BD6C-EB58E4324532}"/>
              </a:ext>
            </a:extLst>
          </p:cNvPr>
          <p:cNvSpPr txBox="1"/>
          <p:nvPr/>
        </p:nvSpPr>
        <p:spPr>
          <a:xfrm>
            <a:off x="399098" y="1617401"/>
            <a:ext cx="42771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쿠캣</a:t>
            </a:r>
            <a:endParaRPr kumimoji="1" lang="en-US" altLang="ko-KR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kumimoji="1" lang="en-US" altLang="ko-KR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r>
              <a:rPr kumimoji="1" lang="ko-KR" altLang="en-US" sz="36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플래그십</a:t>
            </a:r>
            <a:r>
              <a:rPr kumimoji="1"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스토어</a:t>
            </a:r>
            <a:endParaRPr kumimoji="1" lang="en-US" altLang="ko-KR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36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호점</a:t>
            </a:r>
            <a:r>
              <a:rPr kumimoji="1" lang="ko-KR" altLang="en-US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오픈 프로젝트</a:t>
            </a:r>
            <a:endParaRPr kumimoji="1" lang="ko-Kore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6C5A8-3CC3-DE4F-9947-79129C4E51DD}"/>
              </a:ext>
            </a:extLst>
          </p:cNvPr>
          <p:cNvSpPr txBox="1"/>
          <p:nvPr/>
        </p:nvSpPr>
        <p:spPr>
          <a:xfrm>
            <a:off x="490538" y="5039106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상권분석</a:t>
            </a:r>
            <a:endParaRPr kumimoji="1" lang="ko-Kore-KR" altLang="en-US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9E195-36D5-E04E-8CD9-E04A60B116A1}"/>
              </a:ext>
            </a:extLst>
          </p:cNvPr>
          <p:cNvSpPr txBox="1"/>
          <p:nvPr/>
        </p:nvSpPr>
        <p:spPr>
          <a:xfrm>
            <a:off x="414338" y="285748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Team 3</a:t>
            </a:r>
            <a:endParaRPr kumimoji="1" lang="ko-Kore-KR" altLang="en-US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50A5D-7069-5749-B161-4508D9C19893}"/>
              </a:ext>
            </a:extLst>
          </p:cNvPr>
          <p:cNvSpPr txBox="1"/>
          <p:nvPr/>
        </p:nvSpPr>
        <p:spPr>
          <a:xfrm>
            <a:off x="1247109" y="271460"/>
            <a:ext cx="2233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정재훈</a:t>
            </a:r>
            <a:r>
              <a:rPr kumimoji="1"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이행철</a:t>
            </a:r>
            <a:r>
              <a:rPr kumimoji="1"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박지윤</a:t>
            </a:r>
            <a:r>
              <a:rPr kumimoji="1"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변주섭</a:t>
            </a:r>
            <a:endParaRPr kumimoji="1" lang="ko-Kore-KR" altLang="en-US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4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노트북, 컴퓨터이(가) 표시된 사진&#10;&#10;자동 생성된 설명">
            <a:extLst>
              <a:ext uri="{FF2B5EF4-FFF2-40B4-BE49-F238E27FC236}">
                <a16:creationId xmlns:a16="http://schemas.microsoft.com/office/drawing/2014/main" id="{6FB32549-4BF1-484A-B905-F39DD3C5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8211"/>
            <a:ext cx="12244436" cy="81091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200E-7336-544B-AFFA-8958D8B4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97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9897-D687-D341-88AF-591C77FCE98C}"/>
              </a:ext>
            </a:extLst>
          </p:cNvPr>
          <p:cNvSpPr txBox="1"/>
          <p:nvPr/>
        </p:nvSpPr>
        <p:spPr>
          <a:xfrm>
            <a:off x="4681000" y="5004496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분석 내용에 대해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7908-F551-F348-A253-DE8846325CB9}"/>
              </a:ext>
            </a:extLst>
          </p:cNvPr>
          <p:cNvSpPr txBox="1"/>
          <p:nvPr/>
        </p:nvSpPr>
        <p:spPr>
          <a:xfrm>
            <a:off x="4692434" y="5589271"/>
            <a:ext cx="6915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결과를 도출하면서 얻은 정보 말씀드립니다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6EC97-050C-0043-B6FE-D8B780CFF7E7}"/>
              </a:ext>
            </a:extLst>
          </p:cNvPr>
          <p:cNvSpPr txBox="1"/>
          <p:nvPr/>
        </p:nvSpPr>
        <p:spPr>
          <a:xfrm>
            <a:off x="1136822" y="1248034"/>
            <a:ext cx="923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넷</a:t>
            </a:r>
            <a:endParaRPr kumimoji="1" lang="ko-Kore-KR" altLang="en-US" sz="60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02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39227-3815-C242-9008-8876629E14C2}"/>
              </a:ext>
            </a:extLst>
          </p:cNvPr>
          <p:cNvSpPr txBox="1"/>
          <p:nvPr/>
        </p:nvSpPr>
        <p:spPr>
          <a:xfrm>
            <a:off x="1685929" y="1428755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Target :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B2640CA-6BEE-294D-8811-FB220DB34187}"/>
              </a:ext>
            </a:extLst>
          </p:cNvPr>
          <p:cNvCxnSpPr/>
          <p:nvPr/>
        </p:nvCxnSpPr>
        <p:spPr>
          <a:xfrm>
            <a:off x="1685929" y="2028827"/>
            <a:ext cx="8801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6DF238-F18F-094A-91AB-1275DE15ACE1}"/>
              </a:ext>
            </a:extLst>
          </p:cNvPr>
          <p:cNvSpPr txBox="1"/>
          <p:nvPr/>
        </p:nvSpPr>
        <p:spPr>
          <a:xfrm>
            <a:off x="2720186" y="1430957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브랜드파워를 가장 높일 수 있는 상권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064F92-394A-C448-89A8-D649C094732A}"/>
              </a:ext>
            </a:extLst>
          </p:cNvPr>
          <p:cNvSpPr txBox="1"/>
          <p:nvPr/>
        </p:nvSpPr>
        <p:spPr>
          <a:xfrm>
            <a:off x="1685929" y="232873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Why?  :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01CDFE0-2587-9041-8869-E4EA8C5ADC53}"/>
              </a:ext>
            </a:extLst>
          </p:cNvPr>
          <p:cNvCxnSpPr/>
          <p:nvPr/>
        </p:nvCxnSpPr>
        <p:spPr>
          <a:xfrm>
            <a:off x="1685929" y="2928810"/>
            <a:ext cx="8801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3698C2-B701-764D-BDE4-958F83B26B8C}"/>
              </a:ext>
            </a:extLst>
          </p:cNvPr>
          <p:cNvSpPr txBox="1"/>
          <p:nvPr/>
        </p:nvSpPr>
        <p:spPr>
          <a:xfrm>
            <a:off x="2720186" y="233094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플래그십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스토어로 </a:t>
            </a:r>
            <a:r>
              <a:rPr kumimoji="1" lang="ko-KR" altLang="en-US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이커머스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판매량 극대화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브랜드 신뢰도와 인지도 확보하기 위해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1FE99-5489-664F-BC4F-2F8821AC7790}"/>
              </a:ext>
            </a:extLst>
          </p:cNvPr>
          <p:cNvSpPr txBox="1"/>
          <p:nvPr/>
        </p:nvSpPr>
        <p:spPr>
          <a:xfrm>
            <a:off x="1685929" y="32287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What? :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9FB4D22-712C-494E-9907-692650E63BE8}"/>
              </a:ext>
            </a:extLst>
          </p:cNvPr>
          <p:cNvCxnSpPr/>
          <p:nvPr/>
        </p:nvCxnSpPr>
        <p:spPr>
          <a:xfrm>
            <a:off x="1685929" y="3828793"/>
            <a:ext cx="8801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AF4AA0-90FE-1540-ACA6-118C548EBF3C}"/>
              </a:ext>
            </a:extLst>
          </p:cNvPr>
          <p:cNvSpPr txBox="1"/>
          <p:nvPr/>
        </p:nvSpPr>
        <p:spPr>
          <a:xfrm>
            <a:off x="2720186" y="3230923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강남역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명동 상권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신림동 상권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이태원 상권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219FC2-FEAB-3D40-83C7-328602A56E3D}"/>
              </a:ext>
            </a:extLst>
          </p:cNvPr>
          <p:cNvSpPr txBox="1"/>
          <p:nvPr/>
        </p:nvSpPr>
        <p:spPr>
          <a:xfrm>
            <a:off x="1685929" y="4128704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How? :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F21739CF-5AB4-174C-A310-D7E9997749F5}"/>
              </a:ext>
            </a:extLst>
          </p:cNvPr>
          <p:cNvCxnSpPr/>
          <p:nvPr/>
        </p:nvCxnSpPr>
        <p:spPr>
          <a:xfrm>
            <a:off x="1685929" y="4728776"/>
            <a:ext cx="88011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DB6A7E-0105-0545-9808-99D60C65FF98}"/>
              </a:ext>
            </a:extLst>
          </p:cNvPr>
          <p:cNvSpPr txBox="1"/>
          <p:nvPr/>
        </p:nvSpPr>
        <p:spPr>
          <a:xfrm>
            <a:off x="2720186" y="4130906"/>
            <a:ext cx="843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결과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매출    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||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원인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유동인구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</a:t>
            </a:r>
            <a:r>
              <a:rPr kumimoji="1" lang="ko-KR" altLang="en-US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직장인구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경쟁업체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4.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편의시설 수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… FROM </a:t>
            </a:r>
            <a:r>
              <a:rPr kumimoji="1" lang="ko-KR" altLang="en-US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상권데이터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CE9414-5BD1-3E4C-8E8D-532BAD93EA76}"/>
              </a:ext>
            </a:extLst>
          </p:cNvPr>
          <p:cNvSpPr txBox="1"/>
          <p:nvPr/>
        </p:nvSpPr>
        <p:spPr>
          <a:xfrm>
            <a:off x="1685929" y="5028687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Analysis Way :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0B55BF0-1D2F-BD44-B86E-AFDF7FAD8267}"/>
              </a:ext>
            </a:extLst>
          </p:cNvPr>
          <p:cNvCxnSpPr/>
          <p:nvPr/>
        </p:nvCxnSpPr>
        <p:spPr>
          <a:xfrm>
            <a:off x="1685929" y="5628759"/>
            <a:ext cx="88011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58B781-AF5F-0148-A7C9-ABE70CCD34FE}"/>
              </a:ext>
            </a:extLst>
          </p:cNvPr>
          <p:cNvSpPr txBox="1"/>
          <p:nvPr/>
        </p:nvSpPr>
        <p:spPr>
          <a:xfrm>
            <a:off x="3577437" y="5030889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||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SQL 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데이터베이스에 저장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||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ERD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와 시각화 </a:t>
            </a:r>
            <a:r>
              <a:rPr kumimoji="1" lang="en-US" altLang="ko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||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b="1" spc="-150" dirty="0">
                <a:solidFill>
                  <a:schemeClr val="bg1">
                    <a:lumMod val="7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 </a:t>
            </a:r>
            <a:r>
              <a:rPr kumimoji="1" lang="en-US" altLang="ko-KR" b="1" spc="-150" dirty="0">
                <a:solidFill>
                  <a:schemeClr val="bg1">
                    <a:lumMod val="7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||</a:t>
            </a:r>
            <a:r>
              <a:rPr kumimoji="1" lang="ko-KR" altLang="en-US" b="1" spc="-150" dirty="0">
                <a:solidFill>
                  <a:schemeClr val="bg1">
                    <a:lumMod val="7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b="1" spc="-150" dirty="0" err="1">
                <a:solidFill>
                  <a:schemeClr val="bg1">
                    <a:lumMod val="7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ko-Kore-KR" altLang="en-US" b="1" spc="-150" dirty="0">
              <a:solidFill>
                <a:schemeClr val="bg1">
                  <a:lumMod val="7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66EDCA80-4EB4-8E44-BA11-CD1454DD337B}"/>
              </a:ext>
            </a:extLst>
          </p:cNvPr>
          <p:cNvCxnSpPr/>
          <p:nvPr/>
        </p:nvCxnSpPr>
        <p:spPr>
          <a:xfrm>
            <a:off x="1695450" y="1138239"/>
            <a:ext cx="88011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1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D26B89-D591-2C4B-AF10-898C8382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4DF68C-A995-0944-9989-66C38197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벽, 실내, 휴대폰, 오렌지이(가) 표시된 사진&#10;&#10;자동 생성된 설명">
            <a:extLst>
              <a:ext uri="{FF2B5EF4-FFF2-40B4-BE49-F238E27FC236}">
                <a16:creationId xmlns:a16="http://schemas.microsoft.com/office/drawing/2014/main" id="{4A5DC26E-DB7F-454F-B19E-36E6D53C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8609"/>
            <a:ext cx="12197908" cy="8139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D659A4-AF85-F448-9736-1BE212776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97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416CE-CB54-AA4F-A70C-CF6423D12DB5}"/>
              </a:ext>
            </a:extLst>
          </p:cNvPr>
          <p:cNvSpPr txBox="1"/>
          <p:nvPr/>
        </p:nvSpPr>
        <p:spPr>
          <a:xfrm>
            <a:off x="5129213" y="1214437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업종 매출 순위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10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5EE5B17-B8CF-8249-9985-B0B963BB6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1836"/>
              </p:ext>
            </p:extLst>
          </p:nvPr>
        </p:nvGraphicFramePr>
        <p:xfrm>
          <a:off x="5202198" y="1810150"/>
          <a:ext cx="6034086" cy="3787575"/>
        </p:xfrm>
        <a:graphic>
          <a:graphicData uri="http://schemas.openxmlformats.org/drawingml/2006/table">
            <a:tbl>
              <a:tblPr/>
              <a:tblGrid>
                <a:gridCol w="790576">
                  <a:extLst>
                    <a:ext uri="{9D8B030D-6E8A-4147-A177-3AD203B41FA5}">
                      <a16:colId xmlns:a16="http://schemas.microsoft.com/office/drawing/2014/main" val="624360657"/>
                    </a:ext>
                  </a:extLst>
                </a:gridCol>
                <a:gridCol w="1543048">
                  <a:extLst>
                    <a:ext uri="{9D8B030D-6E8A-4147-A177-3AD203B41FA5}">
                      <a16:colId xmlns:a16="http://schemas.microsoft.com/office/drawing/2014/main" val="546395703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1165931247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3512424007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2967720393"/>
                    </a:ext>
                  </a:extLst>
                </a:gridCol>
              </a:tblGrid>
              <a:tr h="756152"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남대문 북창동 다동 무교동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622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51600482142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50162"/>
                  </a:ext>
                </a:extLst>
              </a:tr>
              <a:tr h="405009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?</a:t>
                      </a:r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청계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471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28970521610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14693"/>
                  </a:ext>
                </a:extLst>
              </a:tr>
              <a:tr h="405009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강남역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245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24523560218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935007"/>
                  </a:ext>
                </a:extLst>
              </a:tr>
              <a:tr h="405009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여의도역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234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22102933560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34343"/>
                  </a:ext>
                </a:extLst>
              </a:tr>
              <a:tr h="227055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 관광특구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259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21558867110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4243"/>
                  </a:ext>
                </a:extLst>
              </a:tr>
              <a:tr h="402626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홍익대학교 주변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443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19909275305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226093"/>
                  </a:ext>
                </a:extLst>
              </a:tr>
              <a:tr h="227055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선릉역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178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19629827127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68826"/>
                  </a:ext>
                </a:extLst>
              </a:tr>
              <a:tr h="402626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홍익대학교 주변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커피</a:t>
                      </a:r>
                      <a:r>
                        <a:rPr lang="en-US" altLang="ko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-</a:t>
                      </a:r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음료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356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18854265093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4316"/>
                  </a:ext>
                </a:extLst>
              </a:tr>
              <a:tr h="227055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종로구청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190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18465280126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859541"/>
                  </a:ext>
                </a:extLst>
              </a:tr>
              <a:tr h="227055"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교대역</a:t>
                      </a:r>
                      <a:r>
                        <a:rPr lang="en-US" altLang="ko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222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18339424464</a:t>
                      </a:r>
                    </a:p>
                  </a:txBody>
                  <a:tcPr marL="54665" marR="54665" marT="27333" marB="27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40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2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33A673B-104F-FC41-9DDE-021CAE15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77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416CE-CB54-AA4F-A70C-CF6423D12DB5}"/>
              </a:ext>
            </a:extLst>
          </p:cNvPr>
          <p:cNvSpPr txBox="1"/>
          <p:nvPr/>
        </p:nvSpPr>
        <p:spPr>
          <a:xfrm>
            <a:off x="1714488" y="1214437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업종별 점포당 매출 순위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10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4C20CA-9028-DA48-BE7C-1A8D37A9B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36051"/>
              </p:ext>
            </p:extLst>
          </p:nvPr>
        </p:nvGraphicFramePr>
        <p:xfrm>
          <a:off x="690810" y="1920688"/>
          <a:ext cx="6172202" cy="3378290"/>
        </p:xfrm>
        <a:graphic>
          <a:graphicData uri="http://schemas.openxmlformats.org/drawingml/2006/table">
            <a:tbl>
              <a:tblPr/>
              <a:tblGrid>
                <a:gridCol w="1543051">
                  <a:extLst>
                    <a:ext uri="{9D8B030D-6E8A-4147-A177-3AD203B41FA5}">
                      <a16:colId xmlns:a16="http://schemas.microsoft.com/office/drawing/2014/main" val="3796135771"/>
                    </a:ext>
                  </a:extLst>
                </a:gridCol>
                <a:gridCol w="1244367">
                  <a:extLst>
                    <a:ext uri="{9D8B030D-6E8A-4147-A177-3AD203B41FA5}">
                      <a16:colId xmlns:a16="http://schemas.microsoft.com/office/drawing/2014/main" val="3956859445"/>
                    </a:ext>
                  </a:extLst>
                </a:gridCol>
                <a:gridCol w="1841733">
                  <a:extLst>
                    <a:ext uri="{9D8B030D-6E8A-4147-A177-3AD203B41FA5}">
                      <a16:colId xmlns:a16="http://schemas.microsoft.com/office/drawing/2014/main" val="886210185"/>
                    </a:ext>
                  </a:extLst>
                </a:gridCol>
                <a:gridCol w="1543051">
                  <a:extLst>
                    <a:ext uri="{9D8B030D-6E8A-4147-A177-3AD203B41FA5}">
                      <a16:colId xmlns:a16="http://schemas.microsoft.com/office/drawing/2014/main" val="2416379517"/>
                    </a:ext>
                  </a:extLst>
                </a:gridCol>
              </a:tblGrid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신도림역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제과점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075565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 관광특구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518957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골목상권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테헤란로</a:t>
                      </a:r>
                      <a:r>
                        <a:rPr lang="en-US" altLang="ko-KR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81</a:t>
                      </a:r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길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368641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북창동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9558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여의도역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110954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압구정 </a:t>
                      </a:r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로데오거리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양식음식점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620561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선릉역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67755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방이동 먹자골목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032209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서초구 강남역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98592"/>
                  </a:ext>
                </a:extLst>
              </a:tr>
              <a:tr h="33782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10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종로구청</a:t>
                      </a: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  <a:endParaRPr lang="ko-KR" altLang="en-US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8173" marR="58173" marT="29086" marB="290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054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90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5026B-5FB9-674A-9B81-FC3F5C1E1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6294"/>
              </p:ext>
            </p:extLst>
          </p:nvPr>
        </p:nvGraphicFramePr>
        <p:xfrm>
          <a:off x="6694942" y="2248691"/>
          <a:ext cx="5268516" cy="2895600"/>
        </p:xfrm>
        <a:graphic>
          <a:graphicData uri="http://schemas.openxmlformats.org/drawingml/2006/table">
            <a:tbl>
              <a:tblPr/>
              <a:tblGrid>
                <a:gridCol w="1756172">
                  <a:extLst>
                    <a:ext uri="{9D8B030D-6E8A-4147-A177-3AD203B41FA5}">
                      <a16:colId xmlns:a16="http://schemas.microsoft.com/office/drawing/2014/main" val="2807386820"/>
                    </a:ext>
                  </a:extLst>
                </a:gridCol>
                <a:gridCol w="1756172">
                  <a:extLst>
                    <a:ext uri="{9D8B030D-6E8A-4147-A177-3AD203B41FA5}">
                      <a16:colId xmlns:a16="http://schemas.microsoft.com/office/drawing/2014/main" val="564834085"/>
                    </a:ext>
                  </a:extLst>
                </a:gridCol>
                <a:gridCol w="1756172">
                  <a:extLst>
                    <a:ext uri="{9D8B030D-6E8A-4147-A177-3AD203B41FA5}">
                      <a16:colId xmlns:a16="http://schemas.microsoft.com/office/drawing/2014/main" val="2617583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중식음식점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1.412948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284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1.244277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415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9.986960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66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골목상권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9.633381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18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전통시장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9.308736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757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제과점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7.399533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01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일식음식점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7.039010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65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중식음식점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6.962511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39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한식음식점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6.065958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6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골목상권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400" b="0" spc="-15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제과점</a:t>
                      </a:r>
                    </a:p>
                  </a:txBody>
                  <a:tcPr marL="76200" marR="762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5.828891</a:t>
                      </a:r>
                      <a:r>
                        <a:rPr lang="en-US" altLang="ko-KR" sz="1400" spc="-15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0</a:t>
                      </a:r>
                      <a:endParaRPr lang="en" sz="1400" spc="-150" dirty="0"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4025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3D56C5-F3E7-094C-A936-5A3F118BF6D3}"/>
              </a:ext>
            </a:extLst>
          </p:cNvPr>
          <p:cNvSpPr txBox="1"/>
          <p:nvPr/>
        </p:nvSpPr>
        <p:spPr>
          <a:xfrm>
            <a:off x="5147024" y="1513651"/>
            <a:ext cx="605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&amp;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업종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11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-21</a:t>
            </a:r>
            <a:r>
              <a:rPr kumimoji="1" lang="ko-KR" altLang="en-US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 점포당  매출 순위 </a:t>
            </a:r>
            <a:r>
              <a:rPr kumimoji="1" lang="en-US" altLang="ko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10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4" name="그림 3" descr="시계, 시간, 탑재, 손목시계이(가) 표시된 사진&#10;&#10;자동 생성된 설명">
            <a:extLst>
              <a:ext uri="{FF2B5EF4-FFF2-40B4-BE49-F238E27FC236}">
                <a16:creationId xmlns:a16="http://schemas.microsoft.com/office/drawing/2014/main" id="{617F9996-7365-F147-A298-BB1EB04D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CFBE46-2C12-674F-A79C-513F9686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187450"/>
            <a:ext cx="7607300" cy="448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ED21F-DACA-2F48-BB07-255308A33D0B}"/>
              </a:ext>
            </a:extLst>
          </p:cNvPr>
          <p:cNvSpPr txBox="1"/>
          <p:nvPr/>
        </p:nvSpPr>
        <p:spPr>
          <a:xfrm>
            <a:off x="2710534" y="670679"/>
            <a:ext cx="304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상권별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점포당 연령대 매출 비율</a:t>
            </a:r>
            <a:r>
              <a:rPr kumimoji="1" lang="en-US" altLang="ko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66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10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53C9F5-2195-5049-BA00-3D497589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250950"/>
            <a:ext cx="7721600" cy="435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702F8-7A4E-AA4B-A295-73C25A25ED3D}"/>
              </a:ext>
            </a:extLst>
          </p:cNvPr>
          <p:cNvSpPr txBox="1"/>
          <p:nvPr/>
        </p:nvSpPr>
        <p:spPr>
          <a:xfrm>
            <a:off x="2710534" y="670679"/>
            <a:ext cx="2856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상권별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직장인 인구 분포 비율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4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85517-897F-174D-986E-E57A6F3D3507}"/>
              </a:ext>
            </a:extLst>
          </p:cNvPr>
          <p:cNvSpPr txBox="1"/>
          <p:nvPr/>
        </p:nvSpPr>
        <p:spPr>
          <a:xfrm>
            <a:off x="1136822" y="1248034"/>
            <a:ext cx="2148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solidFill>
                  <a:schemeClr val="accent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Index</a:t>
            </a:r>
            <a:endParaRPr kumimoji="1" lang="ko-Kore-KR" altLang="en-US" sz="6000" dirty="0">
              <a:solidFill>
                <a:schemeClr val="accent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6955A-86F9-0544-BC41-B696DB042729}"/>
              </a:ext>
            </a:extLst>
          </p:cNvPr>
          <p:cNvSpPr txBox="1"/>
          <p:nvPr/>
        </p:nvSpPr>
        <p:spPr>
          <a:xfrm>
            <a:off x="8221362" y="2487762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1.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주제선정</a:t>
            </a:r>
            <a:endParaRPr kumimoji="1" lang="ko-Kore-KR" alt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7F8D-12A4-C34A-AF43-142377C53324}"/>
              </a:ext>
            </a:extLst>
          </p:cNvPr>
          <p:cNvSpPr txBox="1"/>
          <p:nvPr/>
        </p:nvSpPr>
        <p:spPr>
          <a:xfrm>
            <a:off x="8221362" y="3122016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en-US" altLang="ko-Kore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쿠캣소개</a:t>
            </a:r>
            <a:endParaRPr kumimoji="1" lang="ko-Kore-KR" alt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DF528-94F2-DB42-B915-FDE84E43A63A}"/>
              </a:ext>
            </a:extLst>
          </p:cNvPr>
          <p:cNvSpPr txBox="1"/>
          <p:nvPr/>
        </p:nvSpPr>
        <p:spPr>
          <a:xfrm>
            <a:off x="8221362" y="3756270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en-US" altLang="ko-Kore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상권결정</a:t>
            </a:r>
            <a:endParaRPr kumimoji="1" lang="ko-Kore-KR" alt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24F61-7A7D-FC4A-A79B-E9031D776827}"/>
              </a:ext>
            </a:extLst>
          </p:cNvPr>
          <p:cNvSpPr txBox="1"/>
          <p:nvPr/>
        </p:nvSpPr>
        <p:spPr>
          <a:xfrm>
            <a:off x="8221362" y="439052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</a:t>
            </a:r>
            <a:r>
              <a:rPr kumimoji="1" lang="en-US" altLang="ko-Kore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이유</a:t>
            </a:r>
            <a:endParaRPr kumimoji="1" lang="ko-Kore-KR" alt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8521B-3F59-AA4C-B93D-98ABC8196553}"/>
              </a:ext>
            </a:extLst>
          </p:cNvPr>
          <p:cNvSpPr txBox="1"/>
          <p:nvPr/>
        </p:nvSpPr>
        <p:spPr>
          <a:xfrm>
            <a:off x="8221362" y="5024778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</a:t>
            </a:r>
            <a:r>
              <a:rPr kumimoji="1" lang="en-US" altLang="ko-Kore-KR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28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분석과정</a:t>
            </a:r>
            <a:endParaRPr kumimoji="1" lang="ko-Kore-KR" altLang="en-US" sz="28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2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923F5A-E06F-ED47-B137-4AAA47AA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9" y="0"/>
            <a:ext cx="85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8472C-B86C-8B48-A943-E95343DEC6C5}"/>
              </a:ext>
            </a:extLst>
          </p:cNvPr>
          <p:cNvSpPr txBox="1"/>
          <p:nvPr/>
        </p:nvSpPr>
        <p:spPr>
          <a:xfrm>
            <a:off x="2224753" y="284913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관광특구 업종별 연령대 매출 비교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1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912FE758-F6C0-D240-918B-3FE59DB8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35001"/>
            <a:ext cx="12203327" cy="8135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E57064-7E7B-C042-8532-CF5C52B820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D56C5-F3E7-094C-A936-5A3F118BF6D3}"/>
              </a:ext>
            </a:extLst>
          </p:cNvPr>
          <p:cNvSpPr txBox="1"/>
          <p:nvPr/>
        </p:nvSpPr>
        <p:spPr>
          <a:xfrm>
            <a:off x="6225260" y="1399350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상권내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30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대 </a:t>
            </a:r>
            <a:r>
              <a:rPr kumimoji="1" lang="ko-KR" altLang="en-US" sz="2000" b="1" spc="-150" dirty="0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직장인구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수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9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3247836-4660-7346-819A-A309CD4B0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3515"/>
              </p:ext>
            </p:extLst>
          </p:nvPr>
        </p:nvGraphicFramePr>
        <p:xfrm>
          <a:off x="7591694" y="2249844"/>
          <a:ext cx="3650310" cy="3263320"/>
        </p:xfrm>
        <a:graphic>
          <a:graphicData uri="http://schemas.openxmlformats.org/drawingml/2006/table">
            <a:tbl>
              <a:tblPr/>
              <a:tblGrid>
                <a:gridCol w="1216770">
                  <a:extLst>
                    <a:ext uri="{9D8B030D-6E8A-4147-A177-3AD203B41FA5}">
                      <a16:colId xmlns:a16="http://schemas.microsoft.com/office/drawing/2014/main" val="500050301"/>
                    </a:ext>
                  </a:extLst>
                </a:gridCol>
                <a:gridCol w="1216770">
                  <a:extLst>
                    <a:ext uri="{9D8B030D-6E8A-4147-A177-3AD203B41FA5}">
                      <a16:colId xmlns:a16="http://schemas.microsoft.com/office/drawing/2014/main" val="124933732"/>
                    </a:ext>
                  </a:extLst>
                </a:gridCol>
                <a:gridCol w="1216770">
                  <a:extLst>
                    <a:ext uri="{9D8B030D-6E8A-4147-A177-3AD203B41FA5}">
                      <a16:colId xmlns:a16="http://schemas.microsoft.com/office/drawing/2014/main" val="3985387373"/>
                    </a:ext>
                  </a:extLst>
                </a:gridCol>
              </a:tblGrid>
              <a:tr h="394623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남대문 북창동 다동 무교동 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34007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411977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구로디지탈</a:t>
                      </a:r>
                      <a:r>
                        <a:rPr lang="en-US" altLang="ko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</a:t>
                      </a:r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단지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14856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54093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삼성역</a:t>
                      </a:r>
                      <a:r>
                        <a:rPr lang="en-US" altLang="ko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_3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13692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21298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잠실역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11193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367050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여의도역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10493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70526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선릉역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10457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57734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</a:t>
                      </a:r>
                      <a:r>
                        <a:rPr lang="en-US" altLang="ko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?</a:t>
                      </a:r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청계 관광특구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9965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292133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여의도역</a:t>
                      </a:r>
                      <a:r>
                        <a:rPr lang="en-US" altLang="ko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9188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541949"/>
                  </a:ext>
                </a:extLst>
              </a:tr>
              <a:tr h="351670">
                <a:tc>
                  <a:txBody>
                    <a:bodyPr/>
                    <a:lstStyle/>
                    <a:p>
                      <a:r>
                        <a:rPr lang="ko-KR" altLang="en-US" sz="13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3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강남역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3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9161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61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0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ED43B6-7D93-224A-8590-E374B20F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" y="0"/>
            <a:ext cx="71432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CF8C8-14B5-464A-B88C-868EB163D21C}"/>
              </a:ext>
            </a:extLst>
          </p:cNvPr>
          <p:cNvSpPr txBox="1"/>
          <p:nvPr/>
        </p:nvSpPr>
        <p:spPr>
          <a:xfrm>
            <a:off x="7453985" y="75641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모든 상권의 </a:t>
            </a:r>
            <a:r>
              <a:rPr kumimoji="1" lang="ko-KR" altLang="en-US" sz="2000" b="1" spc="-150" dirty="0" err="1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직장인구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수와 연령대 매출 관계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5020FB6-4039-A94D-84E9-4A1F82091825}"/>
              </a:ext>
            </a:extLst>
          </p:cNvPr>
          <p:cNvSpPr/>
          <p:nvPr/>
        </p:nvSpPr>
        <p:spPr>
          <a:xfrm rot="18894253">
            <a:off x="4471988" y="171450"/>
            <a:ext cx="871537" cy="3814762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47830-9F88-5A4F-8A9E-477957FAE0DA}"/>
              </a:ext>
            </a:extLst>
          </p:cNvPr>
          <p:cNvSpPr txBox="1"/>
          <p:nvPr/>
        </p:nvSpPr>
        <p:spPr>
          <a:xfrm>
            <a:off x="7453985" y="1514475"/>
            <a:ext cx="405431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상관관계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 결과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10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대에선 인구 수와 매출의 선형 관계가 없었으나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경우엔 인구 수와 매출의 선형 관계를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확인할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매출이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인구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수와도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선형관계가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있는 것으로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확인되는바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 후 통계분석을 통해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조금 더 정확하게 파악할 필요가 있다고 판단했습니다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인구 수와 상권 내 전체 매출 사이엔 약간의 상관관계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있음을 확인했습니다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24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568F5E-F018-6343-80A3-E460A89B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8" y="0"/>
            <a:ext cx="71432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CF8C8-14B5-464A-B88C-868EB163D21C}"/>
              </a:ext>
            </a:extLst>
          </p:cNvPr>
          <p:cNvSpPr txBox="1"/>
          <p:nvPr/>
        </p:nvSpPr>
        <p:spPr>
          <a:xfrm>
            <a:off x="7453985" y="756412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모든 상권의 </a:t>
            </a:r>
            <a:r>
              <a:rPr kumimoji="1" lang="ko-KR" altLang="en-US" sz="2000" b="1" spc="-150" dirty="0" err="1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생활인구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수와 연령대 매출 관계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5020FB6-4039-A94D-84E9-4A1F82091825}"/>
              </a:ext>
            </a:extLst>
          </p:cNvPr>
          <p:cNvSpPr/>
          <p:nvPr/>
        </p:nvSpPr>
        <p:spPr>
          <a:xfrm rot="18894253">
            <a:off x="4543617" y="229295"/>
            <a:ext cx="612976" cy="3814762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47830-9F88-5A4F-8A9E-477957FAE0DA}"/>
              </a:ext>
            </a:extLst>
          </p:cNvPr>
          <p:cNvSpPr txBox="1"/>
          <p:nvPr/>
        </p:nvSpPr>
        <p:spPr>
          <a:xfrm>
            <a:off x="7453985" y="1514475"/>
            <a:ext cx="448231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상관관계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 결과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직장인구와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달리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인구 수와 매출 사이의 상관관계가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강하게 나타나는 것을 확인 할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대는 출근 후 출근 지역에서 소비를 많이 하는 편이고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대는 비교적 생활 지역에서 소비를 많이 하는 편임을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결과를 통해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이상을 주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타겟층으로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하려면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직장인구가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지역에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대를 주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타겟층으로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하려면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생활인구가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지역을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골라야겠단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기준을 세웠습니다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1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도시, 일몰이(가) 표시된 사진&#10;&#10;자동 생성된 설명">
            <a:extLst>
              <a:ext uri="{FF2B5EF4-FFF2-40B4-BE49-F238E27FC236}">
                <a16:creationId xmlns:a16="http://schemas.microsoft.com/office/drawing/2014/main" id="{6AF487A9-6E2B-954C-9D92-83B39D06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80744"/>
            <a:ext cx="12191999" cy="81320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E57064-7E7B-C042-8532-CF5C52B820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D56C5-F3E7-094C-A936-5A3F118BF6D3}"/>
              </a:ext>
            </a:extLst>
          </p:cNvPr>
          <p:cNvSpPr txBox="1"/>
          <p:nvPr/>
        </p:nvSpPr>
        <p:spPr>
          <a:xfrm>
            <a:off x="6225260" y="1201230"/>
            <a:ext cx="4461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상권내 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대 </a:t>
            </a:r>
            <a:r>
              <a:rPr kumimoji="1" lang="ko-KR" altLang="en-US" sz="2000" b="1" spc="-150" dirty="0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생활인구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수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9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5C0FEB5-129C-A645-B333-C39726EDB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35139"/>
              </p:ext>
            </p:extLst>
          </p:nvPr>
        </p:nvGraphicFramePr>
        <p:xfrm>
          <a:off x="4574092" y="1852384"/>
          <a:ext cx="7663626" cy="4426831"/>
        </p:xfrm>
        <a:graphic>
          <a:graphicData uri="http://schemas.openxmlformats.org/drawingml/2006/table">
            <a:tbl>
              <a:tblPr/>
              <a:tblGrid>
                <a:gridCol w="2554542">
                  <a:extLst>
                    <a:ext uri="{9D8B030D-6E8A-4147-A177-3AD203B41FA5}">
                      <a16:colId xmlns:a16="http://schemas.microsoft.com/office/drawing/2014/main" val="3912250708"/>
                    </a:ext>
                  </a:extLst>
                </a:gridCol>
                <a:gridCol w="2554542">
                  <a:extLst>
                    <a:ext uri="{9D8B030D-6E8A-4147-A177-3AD203B41FA5}">
                      <a16:colId xmlns:a16="http://schemas.microsoft.com/office/drawing/2014/main" val="919499766"/>
                    </a:ext>
                  </a:extLst>
                </a:gridCol>
                <a:gridCol w="2554542">
                  <a:extLst>
                    <a:ext uri="{9D8B030D-6E8A-4147-A177-3AD203B41FA5}">
                      <a16:colId xmlns:a16="http://schemas.microsoft.com/office/drawing/2014/main" val="1578266196"/>
                    </a:ext>
                  </a:extLst>
                </a:gridCol>
              </a:tblGrid>
              <a:tr h="408399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홍익대학교 주변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1807213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085601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서대문구 신촌역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1644952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017567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관악구 서울대입구역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916661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829832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골목상권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서울시립대로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29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길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904447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85342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골목상권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북아현로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길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882909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462361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신사동 가로수길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822023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103968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서초구 강남역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811340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68392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선릉역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714890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777099"/>
                  </a:ext>
                </a:extLst>
              </a:tr>
              <a:tr h="408399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 관광특구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680201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309028"/>
                  </a:ext>
                </a:extLst>
              </a:tr>
              <a:tr h="751240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남대문 북창동 다동 무교동 관광특구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653550</a:t>
                      </a:r>
                    </a:p>
                  </a:txBody>
                  <a:tcPr marL="48782" marR="48782" marT="24391" marB="243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12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98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82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광장이(가) 표시된 사진&#10;&#10;자동 생성된 설명">
            <a:extLst>
              <a:ext uri="{FF2B5EF4-FFF2-40B4-BE49-F238E27FC236}">
                <a16:creationId xmlns:a16="http://schemas.microsoft.com/office/drawing/2014/main" id="{5F9567E8-45D7-8B46-B988-7B231D4D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CF8C8-14B5-464A-B88C-868EB163D21C}"/>
              </a:ext>
            </a:extLst>
          </p:cNvPr>
          <p:cNvSpPr txBox="1"/>
          <p:nvPr/>
        </p:nvSpPr>
        <p:spPr>
          <a:xfrm>
            <a:off x="7453985" y="75641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경쟁업체 수와 점포당 매출 관계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5020FB6-4039-A94D-84E9-4A1F82091825}"/>
              </a:ext>
            </a:extLst>
          </p:cNvPr>
          <p:cNvSpPr/>
          <p:nvPr/>
        </p:nvSpPr>
        <p:spPr>
          <a:xfrm rot="16200000">
            <a:off x="3443684" y="-1586312"/>
            <a:ext cx="1828005" cy="5000628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47830-9F88-5A4F-8A9E-477957FAE0DA}"/>
              </a:ext>
            </a:extLst>
          </p:cNvPr>
          <p:cNvSpPr txBox="1"/>
          <p:nvPr/>
        </p:nvSpPr>
        <p:spPr>
          <a:xfrm>
            <a:off x="7453985" y="1514475"/>
            <a:ext cx="44614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경쟁자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수가 많으면 점포당 매출은 적어집니다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그런데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점포당매출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x 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프랜차이즈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점포수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데이터를 보면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회귀선이 위로 올라가는 모습을 볼 수 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저흰 여기서 두 가지를 유추했습니다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프랜차이즈 업체가 들어간 상권은 발달된 상권으로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매출 크기가 크고 구매력 있는 소비자들의 이동이 많다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둘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평균의 함정일 가능성이 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프랜차이즈 업체가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돈을 버는 것일 뿐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 것이 기회라고 판단하긴 어렵다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쿠캣은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브랜드이고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프랜차이즈 업체와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경쟁해야하므로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또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유동인구가 많은 발달된 상권에서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플래그쉽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스토어를 운영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해야하므로 프랜차이즈 업체가 많은 곳에 들어가는 것이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맞다고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판단했습니다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93883DC-F41B-0E44-8B6F-54B131022BC6}"/>
              </a:ext>
            </a:extLst>
          </p:cNvPr>
          <p:cNvSpPr/>
          <p:nvPr/>
        </p:nvSpPr>
        <p:spPr>
          <a:xfrm rot="16200000">
            <a:off x="4282443" y="6141717"/>
            <a:ext cx="320040" cy="1112523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1094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D56C5-F3E7-094C-A936-5A3F118BF6D3}"/>
              </a:ext>
            </a:extLst>
          </p:cNvPr>
          <p:cNvSpPr txBox="1"/>
          <p:nvPr/>
        </p:nvSpPr>
        <p:spPr>
          <a:xfrm>
            <a:off x="6752378" y="1947990"/>
            <a:ext cx="402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 프랜차이즈 수 </a:t>
            </a:r>
            <a:r>
              <a:rPr kumimoji="1" lang="en-US" altLang="ko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10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4" name="그림 3" descr="실외, 도로, 거리, 군중이(가) 표시된 사진&#10;&#10;자동 생성된 설명">
            <a:extLst>
              <a:ext uri="{FF2B5EF4-FFF2-40B4-BE49-F238E27FC236}">
                <a16:creationId xmlns:a16="http://schemas.microsoft.com/office/drawing/2014/main" id="{A4139E7A-7796-8C48-AD3C-8BBC81FF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31" y="0"/>
            <a:ext cx="4572421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A5DFDA-B1C2-2E47-B8FD-8A3B4BF23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90230"/>
              </p:ext>
            </p:extLst>
          </p:nvPr>
        </p:nvGraphicFramePr>
        <p:xfrm>
          <a:off x="6202680" y="2492534"/>
          <a:ext cx="8061960" cy="2895600"/>
        </p:xfrm>
        <a:graphic>
          <a:graphicData uri="http://schemas.openxmlformats.org/drawingml/2006/table">
            <a:tbl>
              <a:tblPr/>
              <a:tblGrid>
                <a:gridCol w="4030980">
                  <a:extLst>
                    <a:ext uri="{9D8B030D-6E8A-4147-A177-3AD203B41FA5}">
                      <a16:colId xmlns:a16="http://schemas.microsoft.com/office/drawing/2014/main" val="2127279292"/>
                    </a:ext>
                  </a:extLst>
                </a:gridCol>
                <a:gridCol w="4030980">
                  <a:extLst>
                    <a:ext uri="{9D8B030D-6E8A-4147-A177-3AD203B41FA5}">
                      <a16:colId xmlns:a16="http://schemas.microsoft.com/office/drawing/2014/main" val="272891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남대문 북창동 다동 무교동 관광특구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357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14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홍익대학교 주변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236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669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 관광특구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171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394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가산디지털단지역</a:t>
                      </a:r>
                      <a:r>
                        <a:rPr lang="en-US" altLang="ko-KR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167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01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</a:t>
                      </a:r>
                      <a:r>
                        <a:rPr lang="en-US" altLang="ko-KR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?</a:t>
                      </a:r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청계 관광특구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157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29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서대문구 신촌역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157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139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구로디지탈</a:t>
                      </a:r>
                      <a:r>
                        <a:rPr lang="en-US" altLang="ko-KR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</a:t>
                      </a:r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단지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357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서초구 강남역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139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61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동대문패션타운 관광특구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138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40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b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신사동 가로수길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130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8431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18CD44-3D31-434A-A021-B395A1A34B4B}"/>
              </a:ext>
            </a:extLst>
          </p:cNvPr>
          <p:cNvSpPr txBox="1"/>
          <p:nvPr/>
        </p:nvSpPr>
        <p:spPr>
          <a:xfrm>
            <a:off x="8442960" y="5532120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*한식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분식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패스트푸드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편의점 합계</a:t>
            </a:r>
            <a:endParaRPr kumimoji="1" lang="ko-Kore-KR" altLang="en-US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53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9832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  <a:p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184-72BA-B94B-84F7-986757E19BC1}"/>
              </a:ext>
            </a:extLst>
          </p:cNvPr>
          <p:cNvSpPr txBox="1"/>
          <p:nvPr/>
        </p:nvSpPr>
        <p:spPr>
          <a:xfrm>
            <a:off x="714374" y="2198250"/>
            <a:ext cx="1055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매출은 경쟁업체 수와 역의 관계이나 프랜차이즈 수와 정의 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7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C09C74-DD17-E04A-A213-3D5C66AD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4" y="1428756"/>
            <a:ext cx="3979107" cy="4000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00C46-8263-A84E-82CB-F63C0F516872}"/>
              </a:ext>
            </a:extLst>
          </p:cNvPr>
          <p:cNvSpPr txBox="1"/>
          <p:nvPr/>
        </p:nvSpPr>
        <p:spPr>
          <a:xfrm>
            <a:off x="1798649" y="578644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편의점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D72F92-4452-6842-9CBC-068410AC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724" y="1451369"/>
            <a:ext cx="3907577" cy="396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14557C-6C5A-9347-8311-CF53CFBB569A}"/>
              </a:ext>
            </a:extLst>
          </p:cNvPr>
          <p:cNvSpPr txBox="1"/>
          <p:nvPr/>
        </p:nvSpPr>
        <p:spPr>
          <a:xfrm>
            <a:off x="9589856" y="5786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패스트푸드점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D3F075-E22E-6E4B-899C-8706A9656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96" y="1451369"/>
            <a:ext cx="3942404" cy="396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6E0F1-57AA-C144-A7D3-3ECA0DD9E0ED}"/>
              </a:ext>
            </a:extLst>
          </p:cNvPr>
          <p:cNvSpPr txBox="1"/>
          <p:nvPr/>
        </p:nvSpPr>
        <p:spPr>
          <a:xfrm>
            <a:off x="5593567" y="578644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분식전문점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5E7B3-5A63-1A43-8710-E2AD22DF253D}"/>
              </a:ext>
            </a:extLst>
          </p:cNvPr>
          <p:cNvSpPr txBox="1"/>
          <p:nvPr/>
        </p:nvSpPr>
        <p:spPr>
          <a:xfrm>
            <a:off x="3696368" y="627819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배후지 소득과 상권 매출 관계에 대해 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433A014-8FD1-AF47-B410-19A73162511E}"/>
              </a:ext>
            </a:extLst>
          </p:cNvPr>
          <p:cNvSpPr/>
          <p:nvPr/>
        </p:nvSpPr>
        <p:spPr>
          <a:xfrm rot="16200000">
            <a:off x="668427" y="1717583"/>
            <a:ext cx="556417" cy="664551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060699F-823B-0A48-809E-97C36961FDC8}"/>
              </a:ext>
            </a:extLst>
          </p:cNvPr>
          <p:cNvSpPr/>
          <p:nvPr/>
        </p:nvSpPr>
        <p:spPr>
          <a:xfrm rot="16200000">
            <a:off x="4647534" y="1717583"/>
            <a:ext cx="556417" cy="664551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2AD4C1A-936A-7843-806C-DAE33D5B497F}"/>
              </a:ext>
            </a:extLst>
          </p:cNvPr>
          <p:cNvSpPr/>
          <p:nvPr/>
        </p:nvSpPr>
        <p:spPr>
          <a:xfrm rot="16200000">
            <a:off x="8740941" y="1717583"/>
            <a:ext cx="556417" cy="664551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859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63AAC3B2-6451-8F47-A980-BCD6E1BD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2715"/>
            <a:ext cx="12192379" cy="91437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200E-7336-544B-AFFA-8958D8B4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97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9897-D687-D341-88AF-591C77FCE98C}"/>
              </a:ext>
            </a:extLst>
          </p:cNvPr>
          <p:cNvSpPr txBox="1"/>
          <p:nvPr/>
        </p:nvSpPr>
        <p:spPr>
          <a:xfrm>
            <a:off x="4823879" y="5004496"/>
            <a:ext cx="4509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쿠캣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플래그십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스토어 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호점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7908-F551-F348-A253-DE8846325CB9}"/>
              </a:ext>
            </a:extLst>
          </p:cNvPr>
          <p:cNvSpPr txBox="1"/>
          <p:nvPr/>
        </p:nvSpPr>
        <p:spPr>
          <a:xfrm>
            <a:off x="4835313" y="5589271"/>
            <a:ext cx="6744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오픈 프로젝트 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TF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팀이 되어 상권 분석하기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6EC97-050C-0043-B6FE-D8B780CFF7E7}"/>
              </a:ext>
            </a:extLst>
          </p:cNvPr>
          <p:cNvSpPr txBox="1"/>
          <p:nvPr/>
        </p:nvSpPr>
        <p:spPr>
          <a:xfrm>
            <a:off x="1136822" y="1248034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하나</a:t>
            </a:r>
            <a:endParaRPr kumimoji="1" lang="ko-Kore-KR" altLang="en-US" sz="60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1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184-72BA-B94B-84F7-986757E19BC1}"/>
              </a:ext>
            </a:extLst>
          </p:cNvPr>
          <p:cNvSpPr txBox="1"/>
          <p:nvPr/>
        </p:nvSpPr>
        <p:spPr>
          <a:xfrm>
            <a:off x="714374" y="2198250"/>
            <a:ext cx="950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경쟁업체 수는 역의 관계이나 프랜차이즈 수는 정의 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CDF5-0BC3-414F-9879-41C178E29A31}"/>
              </a:ext>
            </a:extLst>
          </p:cNvPr>
          <p:cNvSpPr txBox="1"/>
          <p:nvPr/>
        </p:nvSpPr>
        <p:spPr>
          <a:xfrm>
            <a:off x="714374" y="2783025"/>
            <a:ext cx="919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배후지 지출보다 배후지 소득이 상권 전체 매출과 관련 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20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스테이션, 사람들, 플랫폼이(가) 표시된 사진&#10;&#10;자동 생성된 설명">
            <a:extLst>
              <a:ext uri="{FF2B5EF4-FFF2-40B4-BE49-F238E27FC236}">
                <a16:creationId xmlns:a16="http://schemas.microsoft.com/office/drawing/2014/main" id="{2C6CF397-99CE-EE48-ABB4-9858D9BB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67000"/>
            <a:ext cx="12222480" cy="122224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BA66FD-1ED0-0243-B826-EF650E28EE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7487-4189-A949-B0A1-EED0E14B47B2}"/>
              </a:ext>
            </a:extLst>
          </p:cNvPr>
          <p:cNvSpPr txBox="1"/>
          <p:nvPr/>
        </p:nvSpPr>
        <p:spPr>
          <a:xfrm>
            <a:off x="4963202" y="1795590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지하철 </a:t>
            </a:r>
            <a:r>
              <a:rPr kumimoji="1" lang="ko-KR" altLang="en-US" sz="2000" b="1" spc="-150" dirty="0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승하차객수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5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96D99C-1344-C248-8D66-AA2CD7BFF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51715"/>
              </p:ext>
            </p:extLst>
          </p:nvPr>
        </p:nvGraphicFramePr>
        <p:xfrm>
          <a:off x="1066797" y="2384894"/>
          <a:ext cx="8210550" cy="202692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183385528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1692292428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820916762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109035562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1092749433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4253762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강남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70587.87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71209.52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141797.39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740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(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송파구청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55960.01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54753.98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110713.99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34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신림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54015.56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52096.64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106112.20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94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구로디지털단지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48958.84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48976.27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97935.11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87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홍대입구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45874.71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49000.81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94875.52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044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신도림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41587.84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40956.28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82544.12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017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삼성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(</a:t>
                      </a:r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무역센터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</a:t>
                      </a:r>
                      <a:r>
                        <a:rPr lang="ko-KR" altLang="en-US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호선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40438.74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41238.75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81677.49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898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98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2F787FA-9E29-0A44-8AFD-8396C767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7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184-72BA-B94B-84F7-986757E19BC1}"/>
              </a:ext>
            </a:extLst>
          </p:cNvPr>
          <p:cNvSpPr txBox="1"/>
          <p:nvPr/>
        </p:nvSpPr>
        <p:spPr>
          <a:xfrm>
            <a:off x="714374" y="2198250"/>
            <a:ext cx="950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경쟁업체 수는 역의 관계이나 프랜차이즈 수는 정의 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CDF5-0BC3-414F-9879-41C178E29A31}"/>
              </a:ext>
            </a:extLst>
          </p:cNvPr>
          <p:cNvSpPr txBox="1"/>
          <p:nvPr/>
        </p:nvSpPr>
        <p:spPr>
          <a:xfrm>
            <a:off x="714374" y="2783025"/>
            <a:ext cx="919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배후지 지출보다 배후지 소득이 상권 전체 매출과 관련 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4AB11-AF66-6345-A4DA-A609CE05184E}"/>
              </a:ext>
            </a:extLst>
          </p:cNvPr>
          <p:cNvSpPr txBox="1"/>
          <p:nvPr/>
        </p:nvSpPr>
        <p:spPr>
          <a:xfrm>
            <a:off x="714374" y="3429000"/>
            <a:ext cx="5892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5.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역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승하차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기반으로 유동인구 유추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77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실외, 건물, 도시이(가) 표시된 사진&#10;&#10;자동 생성된 설명">
            <a:extLst>
              <a:ext uri="{FF2B5EF4-FFF2-40B4-BE49-F238E27FC236}">
                <a16:creationId xmlns:a16="http://schemas.microsoft.com/office/drawing/2014/main" id="{145564AE-CB66-194E-BF8E-029E85CB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70" y="-670560"/>
            <a:ext cx="12228568" cy="8153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054418-B6E0-CA44-A5C4-9B23A0CE38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7487-4189-A949-B0A1-EED0E14B47B2}"/>
              </a:ext>
            </a:extLst>
          </p:cNvPr>
          <p:cNvSpPr txBox="1"/>
          <p:nvPr/>
        </p:nvSpPr>
        <p:spPr>
          <a:xfrm>
            <a:off x="6383570" y="1399350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아파트 수 많은 상권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8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3C32AD-ACEE-314E-8033-945B80B4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61677"/>
              </p:ext>
            </p:extLst>
          </p:nvPr>
        </p:nvGraphicFramePr>
        <p:xfrm>
          <a:off x="6901239" y="2006724"/>
          <a:ext cx="4506687" cy="3272416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279754533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376222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47229666"/>
                    </a:ext>
                  </a:extLst>
                </a:gridCol>
              </a:tblGrid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홍익대학교 주변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774745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선정릉역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226878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강남구 역삼역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584903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선릉역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361451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역삼역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879532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서초구 강남역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56946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강남구 논현역</a:t>
                      </a:r>
                      <a:r>
                        <a:rPr lang="en-US" altLang="ko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860176"/>
                  </a:ext>
                </a:extLst>
              </a:tr>
              <a:tr h="409052">
                <a:tc>
                  <a:txBody>
                    <a:bodyPr/>
                    <a:lstStyle/>
                    <a:p>
                      <a:r>
                        <a:rPr lang="ko-KR" altLang="en-US" sz="1400" spc="-15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spc="-15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spc="-15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신사동 가로수길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spc="-15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83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77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51EC0E-680F-AB42-9DF2-2C9CBA4D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" y="0"/>
            <a:ext cx="67724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CE14B-D860-0A41-B641-88DC369F5632}"/>
              </a:ext>
            </a:extLst>
          </p:cNvPr>
          <p:cNvSpPr txBox="1"/>
          <p:nvPr/>
        </p:nvSpPr>
        <p:spPr>
          <a:xfrm>
            <a:off x="7453985" y="756412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err="1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발달상권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매출과 아파트 수의 관계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C5E00-FDF8-0149-9DE2-F69506DF1D3C}"/>
              </a:ext>
            </a:extLst>
          </p:cNvPr>
          <p:cNvSpPr txBox="1"/>
          <p:nvPr/>
        </p:nvSpPr>
        <p:spPr>
          <a:xfrm>
            <a:off x="7453985" y="1514475"/>
            <a:ext cx="392928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상관관계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 결과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발달상권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매출과 상권 전체 매출이 상관관계를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그린다는 것을 알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이러한 결과로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상권의 크기를 결정하는데 아파트가 요인이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될 수도 있겠단 추론을 할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주목해봐야할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점은 이 상권의 크기가 점포당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매출 증가에 영향을 주기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어려워보인다는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점입니다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분포 형태를 봐야 정확히 알 수 있겠지만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아파트 수가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상권크기에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영향을 미치지만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점포의 매출 확보에 영향을  주진 않을 가능성이 클 거란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추측이 가능합니다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브랜드파워 확보가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KPI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스토어엔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아파트 수가 중요한 요인이 될 수 있겠다 판단했습니다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상권 크기는 곧 상권 내 소비력을 뜻하고 유동인구 수를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나타내는 지표이기 때문입니다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A702B8A-E5BF-B843-A0BF-B92E6C676FA5}"/>
              </a:ext>
            </a:extLst>
          </p:cNvPr>
          <p:cNvSpPr/>
          <p:nvPr/>
        </p:nvSpPr>
        <p:spPr>
          <a:xfrm rot="16200000">
            <a:off x="3750869" y="563958"/>
            <a:ext cx="1313653" cy="1214435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7D598C0-1C96-F740-8383-BED38FF399E1}"/>
              </a:ext>
            </a:extLst>
          </p:cNvPr>
          <p:cNvSpPr/>
          <p:nvPr/>
        </p:nvSpPr>
        <p:spPr>
          <a:xfrm rot="16200000">
            <a:off x="3750869" y="2362619"/>
            <a:ext cx="1313653" cy="1214435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2209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3614CE-632E-6C4B-AFF9-350DEDFC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88" y="450842"/>
            <a:ext cx="4876800" cy="3441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65B9A8-7FE7-D847-812C-0FD19845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450842"/>
            <a:ext cx="4876800" cy="344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AAA54-794D-DB41-8BC4-D675C88E4D10}"/>
              </a:ext>
            </a:extLst>
          </p:cNvPr>
          <p:cNvSpPr txBox="1"/>
          <p:nvPr/>
        </p:nvSpPr>
        <p:spPr>
          <a:xfrm>
            <a:off x="2889451" y="421481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ore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한식음식점</a:t>
            </a:r>
            <a:r>
              <a:rPr kumimoji="1" lang="en-US" altLang="ko-Kore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B6BE0-15BE-E347-8B88-B7253B8846A4}"/>
              </a:ext>
            </a:extLst>
          </p:cNvPr>
          <p:cNvSpPr txBox="1"/>
          <p:nvPr/>
        </p:nvSpPr>
        <p:spPr>
          <a:xfrm>
            <a:off x="7969336" y="421481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ore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패스트푸드점</a:t>
            </a:r>
            <a:r>
              <a:rPr kumimoji="1" lang="en-US" altLang="ko-Kore-KR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EA7D2-002F-B446-8995-045470CC8C5C}"/>
              </a:ext>
            </a:extLst>
          </p:cNvPr>
          <p:cNvSpPr txBox="1"/>
          <p:nvPr/>
        </p:nvSpPr>
        <p:spPr>
          <a:xfrm>
            <a:off x="719842" y="4867276"/>
            <a:ext cx="1082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 고객층이 주로 이용할만한 업종인 </a:t>
            </a:r>
            <a:r>
              <a:rPr kumimoji="1" lang="ko-KR" altLang="en-US" spc="-15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한식음식점</a:t>
            </a:r>
            <a:r>
              <a:rPr kumimoji="1" lang="en-US" altLang="ko-KR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패스트푸드점</a:t>
            </a:r>
            <a:r>
              <a:rPr kumimoji="1" lang="en-US" altLang="ko-KR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편의점 등의 </a:t>
            </a:r>
            <a:r>
              <a:rPr kumimoji="1" lang="ko-KR" altLang="en-US" spc="-15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상권별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아파트수와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매출 추이를</a:t>
            </a:r>
            <a:endParaRPr kumimoji="1" lang="en-US" altLang="ko-KR" spc="-150" dirty="0">
              <a:highlight>
                <a:srgbClr val="FFFF00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비교해보면 상권에 따라 매출 추이가 다름을 알 수 있습니다</a:t>
            </a:r>
            <a:r>
              <a:rPr kumimoji="1" lang="en-US" altLang="ko-KR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즉</a:t>
            </a:r>
            <a:r>
              <a:rPr kumimoji="1" lang="en-US" altLang="ko-KR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아파트 수보단 </a:t>
            </a:r>
            <a:r>
              <a:rPr kumimoji="1" lang="ko-KR" altLang="en-US" spc="-15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상권구분에</a:t>
            </a:r>
            <a:r>
              <a:rPr kumimoji="1" lang="ko-KR" altLang="en-US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의해 매출이 차이가 나는 경우가 대부분입니다</a:t>
            </a:r>
            <a:r>
              <a:rPr kumimoji="1" lang="en-US" altLang="ko-KR" spc="-15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128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184-72BA-B94B-84F7-986757E19BC1}"/>
              </a:ext>
            </a:extLst>
          </p:cNvPr>
          <p:cNvSpPr txBox="1"/>
          <p:nvPr/>
        </p:nvSpPr>
        <p:spPr>
          <a:xfrm>
            <a:off x="714374" y="2198250"/>
            <a:ext cx="950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경쟁업체 수는 역의 관계이나 프랜차이즈 수는 정의 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CDF5-0BC3-414F-9879-41C178E29A31}"/>
              </a:ext>
            </a:extLst>
          </p:cNvPr>
          <p:cNvSpPr txBox="1"/>
          <p:nvPr/>
        </p:nvSpPr>
        <p:spPr>
          <a:xfrm>
            <a:off x="714374" y="2783025"/>
            <a:ext cx="919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배후지 지출보다 배후지 소득이 상권 전체 매출과 관련 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4AB11-AF66-6345-A4DA-A609CE05184E}"/>
              </a:ext>
            </a:extLst>
          </p:cNvPr>
          <p:cNvSpPr txBox="1"/>
          <p:nvPr/>
        </p:nvSpPr>
        <p:spPr>
          <a:xfrm>
            <a:off x="714374" y="3367800"/>
            <a:ext cx="5892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5.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역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승하차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기반으로 유동인구 유추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5AA45-8BD0-EA4A-8C59-89A84DB9317A}"/>
              </a:ext>
            </a:extLst>
          </p:cNvPr>
          <p:cNvSpPr txBox="1"/>
          <p:nvPr/>
        </p:nvSpPr>
        <p:spPr>
          <a:xfrm>
            <a:off x="714374" y="3952575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6.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아파트 수보단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상권특징에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따라 매출이 달라지는 경향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683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실외, 키큰, 고층빌딩이(가) 표시된 사진&#10;&#10;자동 생성된 설명">
            <a:extLst>
              <a:ext uri="{FF2B5EF4-FFF2-40B4-BE49-F238E27FC236}">
                <a16:creationId xmlns:a16="http://schemas.microsoft.com/office/drawing/2014/main" id="{0C085DEC-5863-E548-9DAA-2571CC89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245340" cy="8163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320EF3-5D56-5E42-81CA-598D674B2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7487-4189-A949-B0A1-EED0E14B47B2}"/>
              </a:ext>
            </a:extLst>
          </p:cNvPr>
          <p:cNvSpPr txBox="1"/>
          <p:nvPr/>
        </p:nvSpPr>
        <p:spPr>
          <a:xfrm>
            <a:off x="7630202" y="713550"/>
            <a:ext cx="387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2021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년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분기 상권 편의시설 수 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10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167A22-8174-944B-8249-F6D71BEC1F9D}"/>
              </a:ext>
            </a:extLst>
          </p:cNvPr>
          <p:cNvGraphicFramePr>
            <a:graphicFrameLocks noGrp="1"/>
          </p:cNvGraphicFramePr>
          <p:nvPr/>
        </p:nvGraphicFramePr>
        <p:xfrm>
          <a:off x="7559040" y="1383666"/>
          <a:ext cx="5227320" cy="4351338"/>
        </p:xfrm>
        <a:graphic>
          <a:graphicData uri="http://schemas.openxmlformats.org/drawingml/2006/table">
            <a:tbl>
              <a:tblPr/>
              <a:tblGrid>
                <a:gridCol w="1742440">
                  <a:extLst>
                    <a:ext uri="{9D8B030D-6E8A-4147-A177-3AD203B41FA5}">
                      <a16:colId xmlns:a16="http://schemas.microsoft.com/office/drawing/2014/main" val="3007686025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636195611"/>
                    </a:ext>
                  </a:extLst>
                </a:gridCol>
                <a:gridCol w="1742440">
                  <a:extLst>
                    <a:ext uri="{9D8B030D-6E8A-4147-A177-3AD203B41FA5}">
                      <a16:colId xmlns:a16="http://schemas.microsoft.com/office/drawing/2014/main" val="3909582212"/>
                    </a:ext>
                  </a:extLst>
                </a:gridCol>
              </a:tblGrid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남대문 북창동 다동 무교동 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426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80019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?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청계 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243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9640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신사동 가로수길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222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44338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서초구 강남역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193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2780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명동거리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152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5767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잠실 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149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8653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동대문패션타운 관광특구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149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592413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강남구 강남역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_2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147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292546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강남구 압구정역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130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407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177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실외, 키큰, 고층빌딩이(가) 표시된 사진&#10;&#10;자동 생성된 설명">
            <a:extLst>
              <a:ext uri="{FF2B5EF4-FFF2-40B4-BE49-F238E27FC236}">
                <a16:creationId xmlns:a16="http://schemas.microsoft.com/office/drawing/2014/main" id="{0C085DEC-5863-E548-9DAA-2571CC89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245340" cy="8163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320EF3-5D56-5E42-81CA-598D674B2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3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7487-4189-A949-B0A1-EED0E14B47B2}"/>
              </a:ext>
            </a:extLst>
          </p:cNvPr>
          <p:cNvSpPr txBox="1"/>
          <p:nvPr/>
        </p:nvSpPr>
        <p:spPr>
          <a:xfrm>
            <a:off x="7074147" y="713550"/>
            <a:ext cx="434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전분기 대비 상권 편의시설 수 증가 상권  </a:t>
            </a:r>
            <a:r>
              <a:rPr kumimoji="1" lang="en-US" altLang="ko-KR" sz="2000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Top 5</a:t>
            </a:r>
            <a:endParaRPr kumimoji="1" lang="ko-Kore-KR" altLang="en-US" sz="2000" b="1" spc="-150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167A22-8174-944B-8249-F6D71BEC1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5029"/>
              </p:ext>
            </p:extLst>
          </p:nvPr>
        </p:nvGraphicFramePr>
        <p:xfrm>
          <a:off x="5832396" y="1383666"/>
          <a:ext cx="6969212" cy="2417410"/>
        </p:xfrm>
        <a:graphic>
          <a:graphicData uri="http://schemas.openxmlformats.org/drawingml/2006/table">
            <a:tbl>
              <a:tblPr/>
              <a:tblGrid>
                <a:gridCol w="1742303">
                  <a:extLst>
                    <a:ext uri="{9D8B030D-6E8A-4147-A177-3AD203B41FA5}">
                      <a16:colId xmlns:a16="http://schemas.microsoft.com/office/drawing/2014/main" val="3007686025"/>
                    </a:ext>
                  </a:extLst>
                </a:gridCol>
                <a:gridCol w="1742303">
                  <a:extLst>
                    <a:ext uri="{9D8B030D-6E8A-4147-A177-3AD203B41FA5}">
                      <a16:colId xmlns:a16="http://schemas.microsoft.com/office/drawing/2014/main" val="3636195611"/>
                    </a:ext>
                  </a:extLst>
                </a:gridCol>
                <a:gridCol w="1742303">
                  <a:extLst>
                    <a:ext uri="{9D8B030D-6E8A-4147-A177-3AD203B41FA5}">
                      <a16:colId xmlns:a16="http://schemas.microsoft.com/office/drawing/2014/main" val="3909582212"/>
                    </a:ext>
                  </a:extLst>
                </a:gridCol>
                <a:gridCol w="1742303">
                  <a:extLst>
                    <a:ext uri="{9D8B030D-6E8A-4147-A177-3AD203B41FA5}">
                      <a16:colId xmlns:a16="http://schemas.microsoft.com/office/drawing/2014/main" val="243476598"/>
                    </a:ext>
                  </a:extLst>
                </a:gridCol>
              </a:tblGrid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가역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_3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72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84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80019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노원구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노원역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110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121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9640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서울 관악구 신림역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21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31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44338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가산디지털단지역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_3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99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105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2780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발달상권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디지털미디어시티</a:t>
                      </a: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59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64</a:t>
                      </a:r>
                      <a:endParaRPr lang="en-US" altLang="ko-Kore-KR" sz="1400" dirty="0">
                        <a:solidFill>
                          <a:schemeClr val="bg1"/>
                        </a:solidFill>
                        <a:effectLst/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marL="14651" marR="14651" marT="7325" marB="7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576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0CC096-E372-2D41-AE81-D9BF2B525571}"/>
              </a:ext>
            </a:extLst>
          </p:cNvPr>
          <p:cNvSpPr txBox="1"/>
          <p:nvPr/>
        </p:nvSpPr>
        <p:spPr>
          <a:xfrm>
            <a:off x="5853804" y="4159077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* </a:t>
            </a:r>
            <a:r>
              <a:rPr kumimoji="1" lang="en-US" altLang="ko-Kore-KR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ko-KR" altLang="en-US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분기 </a:t>
            </a:r>
            <a:r>
              <a:rPr kumimoji="1" lang="ko-Kore-KR" altLang="en-US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편의시설</a:t>
            </a:r>
            <a:r>
              <a:rPr kumimoji="1" lang="ko-KR" altLang="en-US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</a:t>
            </a:r>
            <a:r>
              <a:rPr kumimoji="1" lang="en-US" altLang="ko-KR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</a:t>
            </a:r>
            <a:r>
              <a:rPr kumimoji="1" lang="ko-KR" altLang="en-US" sz="1200" spc="-150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 이상인 곳</a:t>
            </a:r>
            <a:endParaRPr kumimoji="1" lang="ko-Kore-KR" altLang="en-US" sz="1200" spc="-150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88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6AFE90-AA10-F04E-95DF-B21AFD2EDEBA}"/>
              </a:ext>
            </a:extLst>
          </p:cNvPr>
          <p:cNvSpPr txBox="1"/>
          <p:nvPr/>
        </p:nvSpPr>
        <p:spPr>
          <a:xfrm>
            <a:off x="628654" y="571500"/>
            <a:ext cx="2449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쿠캣</a:t>
            </a:r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sz="2400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플래그십스토어</a:t>
            </a:r>
            <a:endParaRPr kumimoji="1" lang="en-US" altLang="ko-KR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오픈 프로젝트</a:t>
            </a:r>
            <a:endParaRPr kumimoji="1" lang="ko-Kore-KR" altLang="en-US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5502E-30EB-E448-8BCB-BDEC7A335E16}"/>
              </a:ext>
            </a:extLst>
          </p:cNvPr>
          <p:cNvSpPr txBox="1"/>
          <p:nvPr/>
        </p:nvSpPr>
        <p:spPr>
          <a:xfrm>
            <a:off x="3879650" y="3520178"/>
            <a:ext cx="32672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저희가</a:t>
            </a:r>
            <a:r>
              <a:rPr kumimoji="1" lang="ko-KR" altLang="en-US" sz="1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선택한 상권은</a:t>
            </a:r>
            <a:endParaRPr kumimoji="1" lang="en-US" altLang="ko-KR" sz="1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강남역</a:t>
            </a:r>
            <a:r>
              <a:rPr kumimoji="1" lang="en-US" altLang="ko-KR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명동</a:t>
            </a:r>
            <a:r>
              <a:rPr kumimoji="1" lang="en-US" altLang="ko-KR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신림동</a:t>
            </a:r>
            <a:r>
              <a:rPr kumimoji="1" lang="en-US" altLang="ko-KR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이태원</a:t>
            </a:r>
            <a:endParaRPr kumimoji="1" lang="en-US" altLang="ko-KR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z="1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네 곳입니다</a:t>
            </a:r>
            <a:r>
              <a:rPr kumimoji="1" lang="en-US" altLang="ko-KR" sz="1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r>
              <a:rPr kumimoji="1" lang="ko-KR" altLang="en-US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kumimoji="1" lang="en-US" altLang="ko-KR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R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‘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매출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’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 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‘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이윤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’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보다 중요한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플래그십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스토어 특성상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 전체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매출와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유동인구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그리고 이와 관련 있는 지표가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주요 근거였습니다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DA1EF9-D304-0E4C-97CC-46037B3E0464}"/>
              </a:ext>
            </a:extLst>
          </p:cNvPr>
          <p:cNvSpPr txBox="1"/>
          <p:nvPr/>
        </p:nvSpPr>
        <p:spPr>
          <a:xfrm>
            <a:off x="3879650" y="571499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상권분석을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큰 주제로 잡고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프로젝트를 진행하다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일반적인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상권분석보단 하나의 스토리를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갖고 프로젝트를 진행하는 것이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더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의미있겠다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판단했습니다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</a:p>
          <a:p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그래서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기업들을 조사했고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플래그십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스토어로 오프라인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커머스</a:t>
            </a:r>
            <a:endParaRPr kumimoji="1" lang="en-US" altLang="ko-KR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띄어든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쿠캣을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선택했습니다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</a:p>
        </p:txBody>
      </p:sp>
      <p:pic>
        <p:nvPicPr>
          <p:cNvPr id="5" name="그림 4" descr="텍스트, 건물, 실외, 거리이(가) 표시된 사진&#10;&#10;자동 생성된 설명">
            <a:extLst>
              <a:ext uri="{FF2B5EF4-FFF2-40B4-BE49-F238E27FC236}">
                <a16:creationId xmlns:a16="http://schemas.microsoft.com/office/drawing/2014/main" id="{1B16741B-D38B-3F41-ACA0-C53A39BB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16" y="0"/>
            <a:ext cx="4572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9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다른이(가) 표시된 사진&#10;&#10;자동 생성된 설명">
            <a:extLst>
              <a:ext uri="{FF2B5EF4-FFF2-40B4-BE49-F238E27FC236}">
                <a16:creationId xmlns:a16="http://schemas.microsoft.com/office/drawing/2014/main" id="{7D6B011A-3C3E-2048-BF18-4B86319B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7" y="0"/>
            <a:ext cx="7149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CE14B-D860-0A41-B641-88DC369F5632}"/>
              </a:ext>
            </a:extLst>
          </p:cNvPr>
          <p:cNvSpPr txBox="1"/>
          <p:nvPr/>
        </p:nvSpPr>
        <p:spPr>
          <a:xfrm>
            <a:off x="7453985" y="756412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편의시설과 주요 업종 </a:t>
            </a:r>
            <a:r>
              <a:rPr kumimoji="1" lang="ko-KR" altLang="en-US" sz="2000" b="1" spc="-150" dirty="0" err="1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매출간</a:t>
            </a:r>
            <a:r>
              <a:rPr kumimoji="1" lang="ko-KR" altLang="en-US" sz="2000" b="1" spc="-150" dirty="0">
                <a:solidFill>
                  <a:schemeClr val="accent2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상관관계</a:t>
            </a:r>
            <a:endParaRPr kumimoji="1" lang="ko-Kore-KR" altLang="en-US" sz="2000" b="1" spc="-150" dirty="0">
              <a:solidFill>
                <a:schemeClr val="accent2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C5E00-FDF8-0149-9DE2-F69506DF1D3C}"/>
              </a:ext>
            </a:extLst>
          </p:cNvPr>
          <p:cNvSpPr txBox="1"/>
          <p:nvPr/>
        </p:nvSpPr>
        <p:spPr>
          <a:xfrm>
            <a:off x="7453985" y="1514475"/>
            <a:ext cx="461216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편의시설 수와 상권 내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한식음식점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편의점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분식전문점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매출의 상관관계를 파악해봤습니다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일단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접객시설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수와 상권 전체 매출은 상관관계를 지니고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있으나 점포당 매출과는 선형 관계를 이루지 않음을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 수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접객시설이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점포매출에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영향을 주진 않으나 상권 전체 매출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즉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상권의 크기엔 영향을 미칠 수 있음을 알 수  있었습니다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스토어는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매출뿐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아니라 브랜드인지도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노출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KPI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이므로 이 결과를 상권 결정에 고려해야한다 판단했습니다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A702B8A-E5BF-B843-A0BF-B92E6C676FA5}"/>
              </a:ext>
            </a:extLst>
          </p:cNvPr>
          <p:cNvSpPr/>
          <p:nvPr/>
        </p:nvSpPr>
        <p:spPr>
          <a:xfrm rot="16200000">
            <a:off x="3358676" y="472281"/>
            <a:ext cx="2590799" cy="2956875"/>
          </a:xfrm>
          <a:prstGeom prst="roundRect">
            <a:avLst/>
          </a:prstGeom>
          <a:solidFill>
            <a:schemeClr val="accent4">
              <a:alpha val="19946"/>
            </a:schemeClr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8324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BF7B23-A84A-294B-A559-0DAC3B889F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7E9E-C636-6148-8374-75BA2B46F831}"/>
              </a:ext>
            </a:extLst>
          </p:cNvPr>
          <p:cNvSpPr txBox="1"/>
          <p:nvPr/>
        </p:nvSpPr>
        <p:spPr>
          <a:xfrm>
            <a:off x="714375" y="1028700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관광특구와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발달상권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위주로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F2240-E6CA-4843-89F5-C19860ADD970}"/>
              </a:ext>
            </a:extLst>
          </p:cNvPr>
          <p:cNvSpPr txBox="1"/>
          <p:nvPr/>
        </p:nvSpPr>
        <p:spPr>
          <a:xfrm>
            <a:off x="714375" y="1613475"/>
            <a:ext cx="7561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직장인구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대는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생활인구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중심으로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84184-72BA-B94B-84F7-986757E19BC1}"/>
              </a:ext>
            </a:extLst>
          </p:cNvPr>
          <p:cNvSpPr txBox="1"/>
          <p:nvPr/>
        </p:nvSpPr>
        <p:spPr>
          <a:xfrm>
            <a:off x="714374" y="2198250"/>
            <a:ext cx="950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경쟁업체 수는 역의 관계이나 프랜차이즈 수는 정의 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CDF5-0BC3-414F-9879-41C178E29A31}"/>
              </a:ext>
            </a:extLst>
          </p:cNvPr>
          <p:cNvSpPr txBox="1"/>
          <p:nvPr/>
        </p:nvSpPr>
        <p:spPr>
          <a:xfrm>
            <a:off x="714374" y="2783025"/>
            <a:ext cx="919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배후지 지출보다 배후지 소득이 상권 전체 매출과 관련 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4AB11-AF66-6345-A4DA-A609CE05184E}"/>
              </a:ext>
            </a:extLst>
          </p:cNvPr>
          <p:cNvSpPr txBox="1"/>
          <p:nvPr/>
        </p:nvSpPr>
        <p:spPr>
          <a:xfrm>
            <a:off x="714374" y="3367800"/>
            <a:ext cx="5892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5.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역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승하차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기반으로 유동인구 유추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5AA45-8BD0-EA4A-8C59-89A84DB9317A}"/>
              </a:ext>
            </a:extLst>
          </p:cNvPr>
          <p:cNvSpPr txBox="1"/>
          <p:nvPr/>
        </p:nvSpPr>
        <p:spPr>
          <a:xfrm>
            <a:off x="714374" y="3952575"/>
            <a:ext cx="897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6.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아파트 수보단 </a:t>
            </a:r>
            <a:r>
              <a:rPr kumimoji="1" lang="ko-KR" altLang="en-US" sz="32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상권특징에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따라 매출이 달라지는 경향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DF813-AB6C-F44C-9B80-AF25FF22674D}"/>
              </a:ext>
            </a:extLst>
          </p:cNvPr>
          <p:cNvSpPr txBox="1"/>
          <p:nvPr/>
        </p:nvSpPr>
        <p:spPr>
          <a:xfrm>
            <a:off x="714374" y="4537350"/>
            <a:ext cx="5936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7.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편의시설 증감으로 상권 추이 파악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52845-2736-5143-AF6A-206990C38724}"/>
              </a:ext>
            </a:extLst>
          </p:cNvPr>
          <p:cNvSpPr txBox="1"/>
          <p:nvPr/>
        </p:nvSpPr>
        <p:spPr>
          <a:xfrm>
            <a:off x="714374" y="5122125"/>
            <a:ext cx="5737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8.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편의시설</a:t>
            </a:r>
            <a:r>
              <a:rPr kumimoji="1" lang="en-US" altLang="ko-KR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수와 매출은 상관관계</a:t>
            </a:r>
            <a:endParaRPr kumimoji="1" lang="en-US" altLang="ko-KR" sz="32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258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4EBDC-57AC-774C-BAE4-A7D65A7A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4419"/>
            <a:ext cx="12223356" cy="814773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200E-7336-544B-AFFA-8958D8B4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97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9897-D687-D341-88AF-591C77FCE98C}"/>
              </a:ext>
            </a:extLst>
          </p:cNvPr>
          <p:cNvSpPr txBox="1"/>
          <p:nvPr/>
        </p:nvSpPr>
        <p:spPr>
          <a:xfrm>
            <a:off x="4823879" y="5004496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데이터를 통한 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호점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MD 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전략 제안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7908-F551-F348-A253-DE8846325CB9}"/>
              </a:ext>
            </a:extLst>
          </p:cNvPr>
          <p:cNvSpPr txBox="1"/>
          <p:nvPr/>
        </p:nvSpPr>
        <p:spPr>
          <a:xfrm>
            <a:off x="4835313" y="5589271"/>
            <a:ext cx="6219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과정에서 느꼈던 아쉬운 점에 대해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6EC97-050C-0043-B6FE-D8B780CFF7E7}"/>
              </a:ext>
            </a:extLst>
          </p:cNvPr>
          <p:cNvSpPr txBox="1"/>
          <p:nvPr/>
        </p:nvSpPr>
        <p:spPr>
          <a:xfrm>
            <a:off x="1136822" y="1248034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다섯</a:t>
            </a:r>
            <a:endParaRPr kumimoji="1" lang="ko-Kore-KR" altLang="en-US" sz="60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72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B9885-9135-4E49-8D71-D797DFB9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93898"/>
              </p:ext>
            </p:extLst>
          </p:nvPr>
        </p:nvGraphicFramePr>
        <p:xfrm>
          <a:off x="299077" y="673112"/>
          <a:ext cx="11663538" cy="606705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13349">
                  <a:extLst>
                    <a:ext uri="{9D8B030D-6E8A-4147-A177-3AD203B41FA5}">
                      <a16:colId xmlns:a16="http://schemas.microsoft.com/office/drawing/2014/main" val="187612386"/>
                    </a:ext>
                  </a:extLst>
                </a:gridCol>
                <a:gridCol w="4494432">
                  <a:extLst>
                    <a:ext uri="{9D8B030D-6E8A-4147-A177-3AD203B41FA5}">
                      <a16:colId xmlns:a16="http://schemas.microsoft.com/office/drawing/2014/main" val="1623534932"/>
                    </a:ext>
                  </a:extLst>
                </a:gridCol>
                <a:gridCol w="4655757">
                  <a:extLst>
                    <a:ext uri="{9D8B030D-6E8A-4147-A177-3AD203B41FA5}">
                      <a16:colId xmlns:a16="http://schemas.microsoft.com/office/drawing/2014/main" val="2970119466"/>
                    </a:ext>
                  </a:extLst>
                </a:gridCol>
              </a:tblGrid>
              <a:tr h="586480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코엑스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35799"/>
                  </a:ext>
                </a:extLst>
              </a:tr>
              <a:tr h="2764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주력 판매 메뉴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sz="1100" b="0" i="0" u="none" strike="noStrike" noProof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hlinkClick r:id="rId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8806"/>
                  </a:ext>
                </a:extLst>
              </a:tr>
              <a:tr h="187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주력 메뉴 개수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/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평균 가격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주력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메뉴개수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총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16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가지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평균가격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: 9,650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원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주력 메뉴 개수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총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5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가지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평균가격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: 9,020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원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67650"/>
                  </a:ext>
                </a:extLst>
              </a:tr>
              <a:tr h="841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매장 특징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쿠캣상품을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활용해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다이닝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메뉴로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판매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카페 느낌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주력 상품 구성이 디저트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+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밀키트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주력 상품 메뉴 구성 단순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00663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E7E68AE-D97E-4B79-96D3-1310C0E4884E}"/>
              </a:ext>
            </a:extLst>
          </p:cNvPr>
          <p:cNvSpPr txBox="1">
            <a:spLocks/>
          </p:cNvSpPr>
          <p:nvPr/>
        </p:nvSpPr>
        <p:spPr>
          <a:xfrm>
            <a:off x="392508" y="190193"/>
            <a:ext cx="11231563" cy="404813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 현황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29" y="1348033"/>
            <a:ext cx="1920399" cy="26206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07" y="1348034"/>
            <a:ext cx="2121031" cy="2620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292" y="1263192"/>
            <a:ext cx="1734532" cy="27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60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B9885-9135-4E49-8D71-D797DFB9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030072"/>
              </p:ext>
            </p:extLst>
          </p:nvPr>
        </p:nvGraphicFramePr>
        <p:xfrm>
          <a:off x="150829" y="511048"/>
          <a:ext cx="11858920" cy="6120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5451">
                  <a:extLst>
                    <a:ext uri="{9D8B030D-6E8A-4147-A177-3AD203B41FA5}">
                      <a16:colId xmlns:a16="http://schemas.microsoft.com/office/drawing/2014/main" val="187612386"/>
                    </a:ext>
                  </a:extLst>
                </a:gridCol>
                <a:gridCol w="4569722">
                  <a:extLst>
                    <a:ext uri="{9D8B030D-6E8A-4147-A177-3AD203B41FA5}">
                      <a16:colId xmlns:a16="http://schemas.microsoft.com/office/drawing/2014/main" val="1623534932"/>
                    </a:ext>
                  </a:extLst>
                </a:gridCol>
                <a:gridCol w="4733747">
                  <a:extLst>
                    <a:ext uri="{9D8B030D-6E8A-4147-A177-3AD203B41FA5}">
                      <a16:colId xmlns:a16="http://schemas.microsoft.com/office/drawing/2014/main" val="2970119466"/>
                    </a:ext>
                  </a:extLst>
                </a:gridCol>
              </a:tblGrid>
              <a:tr h="485754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코엑스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35799"/>
                  </a:ext>
                </a:extLst>
              </a:tr>
              <a:tr h="1658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 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</a:t>
                      </a:r>
                      <a:r>
                        <a:rPr lang="en-US" altLang="ko-KR" sz="1100" b="1" baseline="0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스토어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endParaRPr lang="en-US" altLang="ko-KR" sz="1100" b="1" dirty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sz="1100" b="0" i="0" u="none" strike="noStrike" noProof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hlinkClick r:id="rId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8806"/>
                  </a:ext>
                </a:extLst>
              </a:tr>
              <a:tr h="1658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메뉴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67650"/>
                  </a:ext>
                </a:extLst>
              </a:tr>
              <a:tr h="2285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컨셉 선정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인사이트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브랜드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컨셉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체험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커머스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시식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단어들 유추해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보았을때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코엑스는 대표적으로 다양한 브랜드들이 자신의 컨셉과 가치 등을 오프라인으로 알리기 위해 선택하는 지역임을 유추할 수 있음 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스페셜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호텔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딤섬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탄두리 치킨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과 같이 특별하고 고급화된 메뉴와 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라면 버거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점심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과 같이 점심에 간단하게 요기할 수 있는 메뉴들의 수요가 동시에 있어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스토어도 이에 맞춰 간편하지만 특별한 메뉴들로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다이닝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메뉴가 구성이 되어있음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아이디어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가치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버츄얼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단어들 유추해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보았을때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신촌의 스토어는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쿠캣의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맛있고 즐거운 순간을 제공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하는 기업가치를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반영해야함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이런 기업가치를 반영하기 위해선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티라미슈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찹설떡과같이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간편하지만 새로운 조합이라 흥미를 일으킬 수 있는 메뉴들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위주로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간편하게 구매할 수 있는 편의점 스타일 매장이 적합함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혼밥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예약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주문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키워드에서 볼 수 있듯이  대기시간이 오래 걸리지 않고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혼밥이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가능한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밀키트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메뉴와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분식메뉴로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구성하는 것이 적합함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00663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E7E68AE-D97E-4B79-96D3-1310C0E4884E}"/>
              </a:ext>
            </a:extLst>
          </p:cNvPr>
          <p:cNvSpPr txBox="1">
            <a:spLocks/>
          </p:cNvSpPr>
          <p:nvPr/>
        </p:nvSpPr>
        <p:spPr>
          <a:xfrm>
            <a:off x="383081" y="106235"/>
            <a:ext cx="11231563" cy="404813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워드 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클라우드로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유추한 컨셉 선정 이유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95" y="1121790"/>
            <a:ext cx="4330437" cy="1517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95" y="2790334"/>
            <a:ext cx="4180789" cy="15431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21" y="1121791"/>
            <a:ext cx="4398784" cy="15177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721" y="2790333"/>
            <a:ext cx="4511906" cy="14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B9885-9135-4E49-8D71-D797DFB9F7B8}"/>
              </a:ext>
            </a:extLst>
          </p:cNvPr>
          <p:cNvGraphicFramePr>
            <a:graphicFrameLocks noGrp="1"/>
          </p:cNvGraphicFramePr>
          <p:nvPr/>
        </p:nvGraphicFramePr>
        <p:xfrm>
          <a:off x="150829" y="511048"/>
          <a:ext cx="11858920" cy="62927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5451">
                  <a:extLst>
                    <a:ext uri="{9D8B030D-6E8A-4147-A177-3AD203B41FA5}">
                      <a16:colId xmlns:a16="http://schemas.microsoft.com/office/drawing/2014/main" val="187612386"/>
                    </a:ext>
                  </a:extLst>
                </a:gridCol>
                <a:gridCol w="4569722">
                  <a:extLst>
                    <a:ext uri="{9D8B030D-6E8A-4147-A177-3AD203B41FA5}">
                      <a16:colId xmlns:a16="http://schemas.microsoft.com/office/drawing/2014/main" val="1623534932"/>
                    </a:ext>
                  </a:extLst>
                </a:gridCol>
                <a:gridCol w="4733747">
                  <a:extLst>
                    <a:ext uri="{9D8B030D-6E8A-4147-A177-3AD203B41FA5}">
                      <a16:colId xmlns:a16="http://schemas.microsoft.com/office/drawing/2014/main" val="2970119466"/>
                    </a:ext>
                  </a:extLst>
                </a:gridCol>
              </a:tblGrid>
              <a:tr h="49510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강남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35799"/>
                  </a:ext>
                </a:extLst>
              </a:tr>
              <a:tr h="1584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 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</a:t>
                      </a:r>
                      <a:r>
                        <a:rPr lang="en-US" altLang="ko-KR" sz="1100" b="1" baseline="0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스토어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endParaRPr lang="en-US" altLang="ko-KR" sz="1100" b="1" dirty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US" sz="1100" b="0" i="0" u="none" strike="noStrike" noProof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  <a:hlinkClick r:id="rId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8806"/>
                  </a:ext>
                </a:extLst>
              </a:tr>
              <a:tr h="1584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메뉴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67650"/>
                  </a:ext>
                </a:extLst>
              </a:tr>
              <a:tr h="249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컨셉 선정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인사이트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컬렉션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단독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품귀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일부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주년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단어들로 유추해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보았을때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＂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몇주년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기념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신상품 런칭 이벤트 장소로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선정시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광고효과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를 기대할 수 있음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여성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트렌드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협업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키워드로 유추 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보았을때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여성들이 좋아 할만한 브랜드와 협업을 진행하여 특별 상품을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판매하는 것도 매출 상승 효과를 기대할 수 있음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카페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커피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디저트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단어들로 유추해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보았을때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현재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쿠캣에서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판매하고 있는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과일청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주스등을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이용하여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음료메뉴를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개발하여 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쿠캣의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떡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베이커리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카테고리의 상품과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함께 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SET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메뉴로 판매</a:t>
                      </a:r>
                      <a:r>
                        <a:rPr lang="ko-KR" altLang="en-US" sz="1100" u="none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전략 가능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웰컴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방문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관광객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호텔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글로벌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면세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해외에서 온 관광객들이 많이 찾는 장소로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외국인들의 기념품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구매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및 한식 체험 컨셉 가능 </a:t>
                      </a: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홀리데이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단체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팬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과같이 연휴에 단체로 관광을 오는 손님을 위해 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쿠캣마켓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젓갈 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3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종과 같이 유통기한이 길고 외국인들이 한국의 기념품으로 사갈 수 있는 상품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을 주력 상품으로 선정 가능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교자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상품이 있지만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명동 교자의 특색을 담은 상품을 런칭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하는 것도 의미가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있어보임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데이터 분석결과 명동에서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분식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커피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편의점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등이 매출이 잘 나오는 편임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한식 같은 경우 전통 한식당에 비해 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경쟁력이 떨어질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것으예상됨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따라서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다이닝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메뉴를 선보인다면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관광객과 직장인들이 간편하게 식사할 수 있는 분식 위주 상품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선정이 필요함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00663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E7E68AE-D97E-4B79-96D3-1310C0E4884E}"/>
              </a:ext>
            </a:extLst>
          </p:cNvPr>
          <p:cNvSpPr txBox="1">
            <a:spLocks/>
          </p:cNvSpPr>
          <p:nvPr/>
        </p:nvSpPr>
        <p:spPr>
          <a:xfrm>
            <a:off x="383081" y="106235"/>
            <a:ext cx="11231563" cy="404813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워드 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클라우드로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유추한 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호점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컨셉 및 전략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강남 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명동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8" y="1038055"/>
            <a:ext cx="4423827" cy="15260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88" y="2714918"/>
            <a:ext cx="4423827" cy="14517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894" y="1106931"/>
            <a:ext cx="4449452" cy="14571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94" y="2709705"/>
            <a:ext cx="4434111" cy="13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B9885-9135-4E49-8D71-D797DFB9F7B8}"/>
              </a:ext>
            </a:extLst>
          </p:cNvPr>
          <p:cNvGraphicFramePr>
            <a:graphicFrameLocks noGrp="1"/>
          </p:cNvGraphicFramePr>
          <p:nvPr/>
        </p:nvGraphicFramePr>
        <p:xfrm>
          <a:off x="150829" y="511048"/>
          <a:ext cx="11858920" cy="61767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5451">
                  <a:extLst>
                    <a:ext uri="{9D8B030D-6E8A-4147-A177-3AD203B41FA5}">
                      <a16:colId xmlns:a16="http://schemas.microsoft.com/office/drawing/2014/main" val="187612386"/>
                    </a:ext>
                  </a:extLst>
                </a:gridCol>
                <a:gridCol w="4569722">
                  <a:extLst>
                    <a:ext uri="{9D8B030D-6E8A-4147-A177-3AD203B41FA5}">
                      <a16:colId xmlns:a16="http://schemas.microsoft.com/office/drawing/2014/main" val="1623534932"/>
                    </a:ext>
                  </a:extLst>
                </a:gridCol>
                <a:gridCol w="4733747">
                  <a:extLst>
                    <a:ext uri="{9D8B030D-6E8A-4147-A177-3AD203B41FA5}">
                      <a16:colId xmlns:a16="http://schemas.microsoft.com/office/drawing/2014/main" val="2970119466"/>
                    </a:ext>
                  </a:extLst>
                </a:gridCol>
              </a:tblGrid>
              <a:tr h="49510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이태원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신림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435799"/>
                  </a:ext>
                </a:extLst>
              </a:tr>
              <a:tr h="1584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 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</a:t>
                      </a:r>
                      <a:r>
                        <a:rPr lang="en-US" altLang="ko-KR" sz="1100" b="1" baseline="0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스토어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endParaRPr lang="en-US" altLang="ko-KR" sz="1100" b="1" dirty="0">
                        <a:latin typeface="NanumSquareOTF_ac Bold" panose="020B0600000101010101" pitchFamily="34" charset="-127"/>
                        <a:ea typeface="NanumSquareOTF_ac Bold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8806"/>
                  </a:ext>
                </a:extLst>
              </a:tr>
              <a:tr h="1584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지역</a:t>
                      </a:r>
                      <a:r>
                        <a:rPr lang="en-US" altLang="ko-KR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+ 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메뉴 워드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클라우드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167650"/>
                  </a:ext>
                </a:extLst>
              </a:tr>
              <a:tr h="249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컨셉 선정 </a:t>
                      </a:r>
                      <a:r>
                        <a:rPr lang="ko-KR" altLang="en-US" sz="1100" b="1" dirty="0" err="1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인사이트</a:t>
                      </a:r>
                      <a:r>
                        <a:rPr lang="ko-KR" altLang="en-US" sz="1100" b="1" dirty="0">
                          <a:latin typeface="NanumSquareOTF_ac Bold" panose="020B0600000101010101" pitchFamily="34" charset="-127"/>
                          <a:ea typeface="NanumSquareOTF_ac Bold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기네스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와인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바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＂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술에 대한 수요가 있는 지역이기 때문에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쿠캣에서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판매중인 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전통주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와 간단한 안주만 판매하는 컨셉 가능 </a:t>
                      </a: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송이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en-US" altLang="ko-KR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비건 </a:t>
                      </a:r>
                      <a:r>
                        <a:rPr lang="en-US" altLang="ko-KR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미슐랭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단가가 높아도 건강과 맛을 생각하는 수요가 있기 때문에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’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식단 관리</a:t>
                      </a:r>
                      <a:r>
                        <a:rPr lang="en-US" altLang="ko-KR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‘ 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카테고리의 범주를 넓혀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en-US" altLang="ko-KR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전통주와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어울리는 저칼로리  안주 </a:t>
                      </a:r>
                      <a:r>
                        <a:rPr lang="en-US" altLang="ko-KR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 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런칭 가능 </a:t>
                      </a: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비건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마파두부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프랑스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미슐랭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단가가 높은  특별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음식에 대한 수요가 존재하는 곳이기 때문에 </a:t>
                      </a:r>
                      <a:r>
                        <a:rPr lang="ko-KR" altLang="en-US" sz="1100" u="sng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다이닝에선</a:t>
                      </a:r>
                      <a:r>
                        <a:rPr lang="ko-KR" altLang="en-US" sz="1100" u="sng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경쟁력이 없다고 판단</a:t>
                      </a: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데이터 분석을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진행할때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유동인구도 많고 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청년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드럭스토어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올리브영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의 수요가 </a:t>
                      </a:r>
                      <a:r>
                        <a:rPr lang="ko-KR" altLang="en-US" sz="1100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높은것을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확인 </a:t>
                      </a:r>
                      <a:r>
                        <a:rPr lang="ko-KR" altLang="en-US" sz="1100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하였을때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젊은층이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간편한 편의점  컨셉이 적합해 보이나 신촌 </a:t>
                      </a:r>
                      <a:r>
                        <a:rPr lang="ko-KR" altLang="en-US" sz="1100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플래그십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스토어와 차별화 시키는 것이 필요함  </a:t>
                      </a:r>
                      <a:endParaRPr lang="en-US" altLang="ko-KR" sz="1100" baseline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baseline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핫도그 </a:t>
                      </a:r>
                      <a:r>
                        <a:rPr lang="en-US" altLang="ko-KR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꼬치</a:t>
                      </a:r>
                      <a:r>
                        <a:rPr lang="en-US" altLang="ko-KR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서민</a:t>
                      </a:r>
                      <a:r>
                        <a:rPr lang="en-US" altLang="ko-KR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무한리필</a:t>
                      </a:r>
                      <a:r>
                        <a:rPr lang="en-US" altLang="ko-KR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 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키워드를 </a:t>
                      </a:r>
                      <a:r>
                        <a:rPr lang="ko-KR" altLang="en-US" sz="1100" u="none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봤때</a:t>
                      </a:r>
                      <a:r>
                        <a:rPr lang="ko-KR" altLang="en-US" sz="1100" u="none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편의점 컨셉으로 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진행한다면 신촌보다 가격대가 저렴한 간식 위주로 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큐레이팅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가능 </a:t>
                      </a:r>
                      <a:endParaRPr lang="en-US" altLang="ko-KR" sz="1100" u="sng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baseline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얼그레이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말차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티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음료</a:t>
                      </a:r>
                      <a:r>
                        <a:rPr lang="en-US" altLang="ko-KR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”</a:t>
                      </a:r>
                      <a:r>
                        <a:rPr lang="ko-KR" altLang="en-US" sz="110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등 차에 대한 수요</a:t>
                      </a:r>
                      <a:r>
                        <a:rPr lang="ko-KR" altLang="en-US" sz="1100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존재해 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쿠캣의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티백과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음료르들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활용한 </a:t>
                      </a:r>
                      <a:r>
                        <a:rPr lang="ko-KR" altLang="en-US" sz="1100" u="sng" baseline="0" dirty="0" err="1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힐링찻집</a:t>
                      </a:r>
                      <a:r>
                        <a:rPr lang="ko-KR" altLang="en-US" sz="1100" u="sng" baseline="0" dirty="0">
                          <a:latin typeface="NanumSquareOTF_ac" panose="020B0600000101010101" pitchFamily="34" charset="-127"/>
                          <a:ea typeface="NanumSquareOTF_ac" panose="020B0600000101010101" pitchFamily="34" charset="-127"/>
                        </a:rPr>
                        <a:t> 컨셉 가능 </a:t>
                      </a:r>
                      <a:endParaRPr lang="en-US" altLang="ko-KR" sz="1100" u="sng" baseline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100" u="sng" baseline="0" dirty="0">
                        <a:latin typeface="NanumSquareOTF_ac" panose="020B0600000101010101" pitchFamily="34" charset="-127"/>
                        <a:ea typeface="NanumSquare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006631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E7E68AE-D97E-4B79-96D3-1310C0E4884E}"/>
              </a:ext>
            </a:extLst>
          </p:cNvPr>
          <p:cNvSpPr txBox="1">
            <a:spLocks/>
          </p:cNvSpPr>
          <p:nvPr/>
        </p:nvSpPr>
        <p:spPr>
          <a:xfrm>
            <a:off x="383081" y="106235"/>
            <a:ext cx="11231563" cy="404813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바탕" pitchFamily="18" charset="-127"/>
                <a:ea typeface="바탕" pitchFamily="18" charset="-127"/>
              </a:defRPr>
            </a:lvl9pPr>
          </a:lstStyle>
          <a:p>
            <a:pPr>
              <a:defRPr/>
            </a:pP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워드 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클라우드로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유추한 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lang="ko-KR" altLang="en-US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호점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컨셉 및 전략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이태원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신림</a:t>
            </a:r>
            <a:r>
              <a:rPr lang="en-US" altLang="ko-KR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176" y="1074656"/>
            <a:ext cx="4587024" cy="14894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751" y="2658359"/>
            <a:ext cx="4602998" cy="15082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46" y="1074655"/>
            <a:ext cx="4382581" cy="1489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459" y="2658360"/>
            <a:ext cx="4379168" cy="1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7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야채, 요리이(가) 표시된 사진&#10;&#10;자동 생성된 설명">
            <a:extLst>
              <a:ext uri="{FF2B5EF4-FFF2-40B4-BE49-F238E27FC236}">
                <a16:creationId xmlns:a16="http://schemas.microsoft.com/office/drawing/2014/main" id="{9C339A98-8DBD-2F45-A7AA-0CA6EAE5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AF0CF-A796-7F45-9ACA-D04EE898C521}"/>
              </a:ext>
            </a:extLst>
          </p:cNvPr>
          <p:cNvSpPr txBox="1"/>
          <p:nvPr/>
        </p:nvSpPr>
        <p:spPr>
          <a:xfrm>
            <a:off x="4990669" y="766120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Project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통해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ko-KR" altLang="en-US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느낀점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77E7A-7A10-9445-B30C-96DFA89EB1A2}"/>
              </a:ext>
            </a:extLst>
          </p:cNvPr>
          <p:cNvSpPr txBox="1"/>
          <p:nvPr/>
        </p:nvSpPr>
        <p:spPr>
          <a:xfrm>
            <a:off x="4990669" y="468617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Project 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한계점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32AC4-6EC1-5B42-8589-311AB31E057E}"/>
              </a:ext>
            </a:extLst>
          </p:cNvPr>
          <p:cNvSpPr txBox="1"/>
          <p:nvPr/>
        </p:nvSpPr>
        <p:spPr>
          <a:xfrm>
            <a:off x="6722075" y="766120"/>
            <a:ext cx="4833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데이터는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재료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코드는 도구라는 걸 느꼈습니다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재료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도구가 좋다고 음식이 무조건 맛있는 건 아니듯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분석도 좋은 품질의 데이터와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코딩력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그리고 데이터를 바라보는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분석가의 정확한 시각과 관점이 조화를 이뤄야 좋은 결과물 도출로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이어진다는걸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배웠습니다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데이터들이 정확히 무엇을 의미하는지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 결과가 무엇을 의미하는지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정확히 이해해는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해석능력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분석 과정에서 필요한 값을 코드로 무리없이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뽑아낼 수 있는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코딩력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그리고 좋은 데이터를 뽑아낼 수 있는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서칭력의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중요성을 깨달았습니다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인스타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유튜브 댓글을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웹크롤링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실패하고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방대한 버스정류장 데이터 분석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실패하면서 데이터 분석가로서 지녀야할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코딩력의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필요성을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내부 데이터가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없어 추측 데이터로만 결과를 도출하기 위해 노력하며 좋은 데이터가 결과에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어떤 영향을 주는지 알 수 있었습니다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2CF8A-E9E2-AB43-B132-6181FAF4A669}"/>
              </a:ext>
            </a:extLst>
          </p:cNvPr>
          <p:cNvSpPr txBox="1"/>
          <p:nvPr/>
        </p:nvSpPr>
        <p:spPr>
          <a:xfrm>
            <a:off x="6722075" y="4686175"/>
            <a:ext cx="45304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매출 데이터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내부 데이터 확보 불가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추측 데이터로 분석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둘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도로명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주소로 행정동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코드북과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연결 안되는 지역 은 유동인구 분석 불가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셋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데이터량이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방대해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분석모델용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테이블까지 만들지 못함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넷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통계분석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분석으로 보다 객관적인 결과 도출 못함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다섯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 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통한 단순 분석</a:t>
            </a:r>
            <a:endParaRPr kumimoji="1" lang="en-US" altLang="ko-KR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69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25A4AC33-DC16-884A-9051-5A89DCA3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0547"/>
            <a:ext cx="12192000" cy="162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0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93DFD7-F395-494C-805E-51581C15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64" y="-1036320"/>
            <a:ext cx="16870946" cy="9616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A6A38-0818-2548-BD6C-EB58E4324532}"/>
              </a:ext>
            </a:extLst>
          </p:cNvPr>
          <p:cNvSpPr txBox="1"/>
          <p:nvPr/>
        </p:nvSpPr>
        <p:spPr>
          <a:xfrm>
            <a:off x="414338" y="2794969"/>
            <a:ext cx="4112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감사합니다</a:t>
            </a:r>
            <a:endParaRPr kumimoji="1" lang="en-US" altLang="ko-KR" sz="36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4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6FBB9A-CC63-D04B-A7CE-68CAD1EE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427"/>
            <a:ext cx="12192000" cy="75094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200E-7336-544B-AFFA-8958D8B4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9897-D687-D341-88AF-591C77FCE98C}"/>
              </a:ext>
            </a:extLst>
          </p:cNvPr>
          <p:cNvSpPr txBox="1"/>
          <p:nvPr/>
        </p:nvSpPr>
        <p:spPr>
          <a:xfrm>
            <a:off x="4823879" y="5004496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쿠캣이란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브랜드에 대해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7908-F551-F348-A253-DE8846325CB9}"/>
              </a:ext>
            </a:extLst>
          </p:cNvPr>
          <p:cNvSpPr txBox="1"/>
          <p:nvPr/>
        </p:nvSpPr>
        <p:spPr>
          <a:xfrm>
            <a:off x="4835313" y="5589271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푸드미디어업체에서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푸드미디어커머스로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6EC97-050C-0043-B6FE-D8B780CFF7E7}"/>
              </a:ext>
            </a:extLst>
          </p:cNvPr>
          <p:cNvSpPr txBox="1"/>
          <p:nvPr/>
        </p:nvSpPr>
        <p:spPr>
          <a:xfrm>
            <a:off x="1136822" y="1248034"/>
            <a:ext cx="923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둘</a:t>
            </a:r>
            <a:endParaRPr kumimoji="1" lang="ko-Kore-KR" altLang="en-US" sz="60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89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3FA5406C-9F87-2747-8A46-745E69A0172A}"/>
              </a:ext>
            </a:extLst>
          </p:cNvPr>
          <p:cNvSpPr/>
          <p:nvPr/>
        </p:nvSpPr>
        <p:spPr>
          <a:xfrm>
            <a:off x="1631156" y="1964546"/>
            <a:ext cx="8958263" cy="857250"/>
          </a:xfrm>
          <a:prstGeom prst="rightArrow">
            <a:avLst/>
          </a:prstGeom>
          <a:solidFill>
            <a:schemeClr val="tx1">
              <a:lumMod val="50000"/>
              <a:lumOff val="50000"/>
              <a:alpha val="98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B5A89D-5EFB-474F-90EB-3E5B176DE752}"/>
              </a:ext>
            </a:extLst>
          </p:cNvPr>
          <p:cNvSpPr/>
          <p:nvPr/>
        </p:nvSpPr>
        <p:spPr>
          <a:xfrm>
            <a:off x="2428880" y="1571640"/>
            <a:ext cx="1600200" cy="1643063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1D319DC-40B6-7C44-8666-90E16812A1AB}"/>
              </a:ext>
            </a:extLst>
          </p:cNvPr>
          <p:cNvSpPr/>
          <p:nvPr/>
        </p:nvSpPr>
        <p:spPr>
          <a:xfrm>
            <a:off x="5310198" y="1571640"/>
            <a:ext cx="1600200" cy="164306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013550E-6A8A-F349-BF29-45A8D16A06A9}"/>
              </a:ext>
            </a:extLst>
          </p:cNvPr>
          <p:cNvSpPr/>
          <p:nvPr/>
        </p:nvSpPr>
        <p:spPr>
          <a:xfrm>
            <a:off x="8191516" y="1571640"/>
            <a:ext cx="1600200" cy="1643063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23AE6-E39C-D64F-B0C4-A4DA5A665901}"/>
              </a:ext>
            </a:extLst>
          </p:cNvPr>
          <p:cNvSpPr txBox="1"/>
          <p:nvPr/>
        </p:nvSpPr>
        <p:spPr>
          <a:xfrm>
            <a:off x="2761545" y="342294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Youtube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C99E-66E3-324A-80CB-3C0DDF57BEB9}"/>
              </a:ext>
            </a:extLst>
          </p:cNvPr>
          <p:cNvSpPr txBox="1"/>
          <p:nvPr/>
        </p:nvSpPr>
        <p:spPr>
          <a:xfrm>
            <a:off x="5431254" y="342294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E-Commerce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FCE8F-8006-4A4E-A2C4-62F927C1C15F}"/>
              </a:ext>
            </a:extLst>
          </p:cNvPr>
          <p:cNvSpPr txBox="1"/>
          <p:nvPr/>
        </p:nvSpPr>
        <p:spPr>
          <a:xfrm>
            <a:off x="8279701" y="3422943"/>
            <a:ext cx="142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Flagship Store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AD6A4-8DC4-8F49-A996-0B1906AE5E04}"/>
              </a:ext>
            </a:extLst>
          </p:cNvPr>
          <p:cNvSpPr txBox="1"/>
          <p:nvPr/>
        </p:nvSpPr>
        <p:spPr>
          <a:xfrm>
            <a:off x="2271025" y="4214828"/>
            <a:ext cx="1915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간편하게 만들 수 있는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요리 미디어 업체에서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오늘뭐먹지</a:t>
            </a:r>
            <a:r>
              <a:rPr kumimoji="1"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</a:t>
            </a:r>
            <a:r>
              <a:rPr kumimoji="1"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</a:t>
            </a:r>
            <a:endParaRPr kumimoji="1" lang="ko-Kore-KR" altLang="en-US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A716C-672B-CF4C-8CD2-76F9CDF48B26}"/>
              </a:ext>
            </a:extLst>
          </p:cNvPr>
          <p:cNvSpPr txBox="1"/>
          <p:nvPr/>
        </p:nvSpPr>
        <p:spPr>
          <a:xfrm>
            <a:off x="5193799" y="421482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간장게장</a:t>
            </a:r>
            <a:r>
              <a:rPr kumimoji="1" lang="en-US" altLang="ko-KR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닭갈비 등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pc="-150" dirty="0" err="1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간편식</a:t>
            </a:r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전문 </a:t>
            </a:r>
            <a:r>
              <a:rPr kumimoji="1" lang="ko-KR" altLang="en-US" spc="-150" dirty="0" err="1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커머스로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A20BA-DCEE-DA4D-849F-24E54C9D7180}"/>
              </a:ext>
            </a:extLst>
          </p:cNvPr>
          <p:cNvSpPr txBox="1"/>
          <p:nvPr/>
        </p:nvSpPr>
        <p:spPr>
          <a:xfrm>
            <a:off x="7829627" y="4214826"/>
            <a:ext cx="2412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스토어로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MD</a:t>
            </a:r>
            <a:r>
              <a:rPr kumimoji="1" lang="ko-Kore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제품</a:t>
            </a:r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쉽게 </a:t>
            </a:r>
            <a:r>
              <a:rPr kumimoji="1" lang="ko-KR" altLang="en-US" spc="-150" dirty="0" err="1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경험토록</a:t>
            </a:r>
            <a:r>
              <a:rPr kumimoji="1" lang="ko-KR" altLang="en-US" spc="-150" dirty="0">
                <a:solidFill>
                  <a:schemeClr val="accent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발전</a:t>
            </a:r>
            <a:endParaRPr kumimoji="1" lang="en-US" altLang="ko-KR" spc="-150" dirty="0">
              <a:solidFill>
                <a:schemeClr val="accent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6A86D-7CC3-A649-88E9-DCC979C4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9" y="1935971"/>
            <a:ext cx="914400" cy="91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63A13B-9A29-984C-B04D-A548E93A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3" y="1935971"/>
            <a:ext cx="914400" cy="91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31BAC2-C1D6-6A42-B865-BD0F9D35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94" y="19359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655695-2366-CA4E-BC42-6A4E2DA9DFB2}"/>
              </a:ext>
            </a:extLst>
          </p:cNvPr>
          <p:cNvSpPr/>
          <p:nvPr/>
        </p:nvSpPr>
        <p:spPr>
          <a:xfrm>
            <a:off x="71440" y="71440"/>
            <a:ext cx="6615113" cy="40290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6C11A-1AE1-AA48-AF79-78CAFF5EFBEA}"/>
              </a:ext>
            </a:extLst>
          </p:cNvPr>
          <p:cNvSpPr txBox="1"/>
          <p:nvPr/>
        </p:nvSpPr>
        <p:spPr>
          <a:xfrm>
            <a:off x="442913" y="371471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경쟁</a:t>
            </a:r>
            <a:endParaRPr kumimoji="1" lang="ko-Kore-KR" altLang="en-US" sz="40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A33FD-4E1D-8E48-AD59-CAA797F36D6A}"/>
              </a:ext>
            </a:extLst>
          </p:cNvPr>
          <p:cNvSpPr/>
          <p:nvPr/>
        </p:nvSpPr>
        <p:spPr>
          <a:xfrm>
            <a:off x="6800846" y="85722"/>
            <a:ext cx="2714630" cy="3343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05DEC-2E0C-8B42-8EB8-CE0D786DAD0F}"/>
              </a:ext>
            </a:extLst>
          </p:cNvPr>
          <p:cNvSpPr/>
          <p:nvPr/>
        </p:nvSpPr>
        <p:spPr>
          <a:xfrm>
            <a:off x="71439" y="4214813"/>
            <a:ext cx="6615113" cy="25717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261AB-DA86-7643-88EF-32C42F397808}"/>
              </a:ext>
            </a:extLst>
          </p:cNvPr>
          <p:cNvSpPr txBox="1"/>
          <p:nvPr/>
        </p:nvSpPr>
        <p:spPr>
          <a:xfrm>
            <a:off x="442913" y="435292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 err="1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핵심상품</a:t>
            </a:r>
            <a:endParaRPr kumimoji="1" lang="ko-Kore-KR" altLang="en-US" sz="40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F108F-DCA6-A249-A706-2977E496FE57}"/>
              </a:ext>
            </a:extLst>
          </p:cNvPr>
          <p:cNvSpPr txBox="1"/>
          <p:nvPr/>
        </p:nvSpPr>
        <p:spPr>
          <a:xfrm>
            <a:off x="7058026" y="371471"/>
            <a:ext cx="1042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고객</a:t>
            </a:r>
            <a:endParaRPr kumimoji="1" lang="ko-Kore-KR" altLang="en-US" sz="40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A332E-5A2E-5D42-9C70-A1C3B70A84DC}"/>
              </a:ext>
            </a:extLst>
          </p:cNvPr>
          <p:cNvSpPr/>
          <p:nvPr/>
        </p:nvSpPr>
        <p:spPr>
          <a:xfrm>
            <a:off x="6800846" y="3517757"/>
            <a:ext cx="2714630" cy="3254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BEF63-02CF-0849-BC7D-CE04FE673033}"/>
              </a:ext>
            </a:extLst>
          </p:cNvPr>
          <p:cNvSpPr txBox="1"/>
          <p:nvPr/>
        </p:nvSpPr>
        <p:spPr>
          <a:xfrm>
            <a:off x="7058026" y="3803506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해외</a:t>
            </a:r>
            <a:endParaRPr kumimoji="1" lang="ko-Kore-KR" altLang="en-US" sz="40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4F0CAA-5D3F-D84B-B823-90E63FADBF9A}"/>
              </a:ext>
            </a:extLst>
          </p:cNvPr>
          <p:cNvSpPr/>
          <p:nvPr/>
        </p:nvSpPr>
        <p:spPr>
          <a:xfrm>
            <a:off x="9629768" y="85722"/>
            <a:ext cx="2490791" cy="66865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0E088-0844-EE4A-8B68-E3E8389CFDFF}"/>
              </a:ext>
            </a:extLst>
          </p:cNvPr>
          <p:cNvSpPr txBox="1"/>
          <p:nvPr/>
        </p:nvSpPr>
        <p:spPr>
          <a:xfrm>
            <a:off x="10001241" y="371471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기타</a:t>
            </a:r>
            <a:endParaRPr kumimoji="1" lang="ko-Kore-KR" altLang="en-US" sz="400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EF384-1EB1-DE47-B7DB-0E88025418D8}"/>
              </a:ext>
            </a:extLst>
          </p:cNvPr>
          <p:cNvSpPr txBox="1"/>
          <p:nvPr/>
        </p:nvSpPr>
        <p:spPr>
          <a:xfrm>
            <a:off x="442913" y="1379388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간편식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마켓컬리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노브랜드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GS25</a:t>
            </a:r>
            <a:r>
              <a:rPr kumimoji="1" lang="en-US" altLang="ko-KR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CJ,</a:t>
            </a:r>
            <a:r>
              <a:rPr kumimoji="1" lang="ko-KR" altLang="en-US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프레시지</a:t>
            </a:r>
            <a:r>
              <a:rPr kumimoji="1" lang="ko-KR" altLang="en-US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등</a:t>
            </a:r>
            <a:endParaRPr kumimoji="1" lang="ko-Kore-KR" altLang="en-US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8EC1A-6141-2C44-9683-1F1D5523DF91}"/>
              </a:ext>
            </a:extLst>
          </p:cNvPr>
          <p:cNvSpPr txBox="1"/>
          <p:nvPr/>
        </p:nvSpPr>
        <p:spPr>
          <a:xfrm>
            <a:off x="442912" y="19013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e-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커머스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마켓컬리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쿠팡</a:t>
            </a:r>
            <a:endParaRPr kumimoji="1" lang="ko-Kore-KR" altLang="en-US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9BC27-16A8-2E4A-A5D2-933EA4BAEA1E}"/>
              </a:ext>
            </a:extLst>
          </p:cNvPr>
          <p:cNvSpPr txBox="1"/>
          <p:nvPr/>
        </p:nvSpPr>
        <p:spPr>
          <a:xfrm>
            <a:off x="442911" y="2423234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GS25</a:t>
            </a:r>
            <a:r>
              <a:rPr kumimoji="1" lang="en-US" altLang="ko-KR" u="sng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밀키트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무인매장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업체</a:t>
            </a:r>
            <a:endParaRPr kumimoji="1" lang="ko-Kore-KR" altLang="en-US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579171-37CF-5446-9299-79A1A0278549}"/>
              </a:ext>
            </a:extLst>
          </p:cNvPr>
          <p:cNvSpPr txBox="1"/>
          <p:nvPr/>
        </p:nvSpPr>
        <p:spPr>
          <a:xfrm>
            <a:off x="442911" y="2945157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미디어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여러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먹방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유튜브 채널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비슷한 내용의 채널</a:t>
            </a:r>
            <a:endParaRPr kumimoji="1" lang="ko-Kore-KR" altLang="en-US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C38CC-1CE7-2243-A3F7-9B443AFFA0B2}"/>
              </a:ext>
            </a:extLst>
          </p:cNvPr>
          <p:cNvSpPr txBox="1"/>
          <p:nvPr/>
        </p:nvSpPr>
        <p:spPr>
          <a:xfrm>
            <a:off x="442913" y="5316020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간편식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새우장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딸기찹쌀떡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다이어트 식품 등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E6EB87-C960-434A-A329-D623D3074B73}"/>
              </a:ext>
            </a:extLst>
          </p:cNvPr>
          <p:cNvSpPr txBox="1"/>
          <p:nvPr/>
        </p:nvSpPr>
        <p:spPr>
          <a:xfrm>
            <a:off x="442911" y="5799650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SNS, 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유튜브 채널로 자연스럽게 제품 광고 가능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가장 큰 경쟁력</a:t>
            </a:r>
            <a:endParaRPr kumimoji="1" lang="ko-Kore-KR" altLang="en-US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4F30F-EDFD-EF48-9681-F17D26CA8D76}"/>
              </a:ext>
            </a:extLst>
          </p:cNvPr>
          <p:cNvSpPr txBox="1"/>
          <p:nvPr/>
        </p:nvSpPr>
        <p:spPr>
          <a:xfrm>
            <a:off x="7058026" y="1256871"/>
            <a:ext cx="2291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간편식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수요자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ore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ore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40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 초반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1</a:t>
            </a:r>
            <a:r>
              <a:rPr kumimoji="1" lang="ko-Kore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가구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맞벌이 부부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3B538-BA8A-5A4F-ADD3-03D0DFA5FB49}"/>
              </a:ext>
            </a:extLst>
          </p:cNvPr>
          <p:cNvSpPr txBox="1"/>
          <p:nvPr/>
        </p:nvSpPr>
        <p:spPr>
          <a:xfrm>
            <a:off x="7058026" y="4797141"/>
            <a:ext cx="1758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홍콩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쿠캣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베트남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미국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호주도 진출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4F52-A48F-E441-BA1E-84F2A578D3B6}"/>
              </a:ext>
            </a:extLst>
          </p:cNvPr>
          <p:cNvSpPr txBox="1"/>
          <p:nvPr/>
        </p:nvSpPr>
        <p:spPr>
          <a:xfrm>
            <a:off x="9990272" y="1256870"/>
            <a:ext cx="17780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누적 투자액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약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490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억원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투자단계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시리즈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</a:t>
            </a:r>
          </a:p>
          <a:p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당면한 문제 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인터넷 제품에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대한 신뢰도 하락</a:t>
            </a:r>
            <a:endParaRPr kumimoji="1" lang="en-US" altLang="ko-KR" dirty="0">
              <a:solidFill>
                <a:schemeClr val="bg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ko-KR" altLang="en-US" dirty="0" err="1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</a:t>
            </a:r>
            <a:r>
              <a:rPr kumimoji="1" lang="ko-KR" altLang="en-US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스토어</a:t>
            </a:r>
            <a:r>
              <a:rPr kumimoji="1" lang="en-US" altLang="ko-KR" dirty="0">
                <a:solidFill>
                  <a:schemeClr val="bg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267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매점이(가) 표시된 사진&#10;&#10;자동 생성된 설명">
            <a:extLst>
              <a:ext uri="{FF2B5EF4-FFF2-40B4-BE49-F238E27FC236}">
                <a16:creationId xmlns:a16="http://schemas.microsoft.com/office/drawing/2014/main" id="{39095168-6C22-4344-B785-FFCBD92C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200E-7336-544B-AFFA-8958D8B4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97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9897-D687-D341-88AF-591C77FCE98C}"/>
              </a:ext>
            </a:extLst>
          </p:cNvPr>
          <p:cNvSpPr txBox="1"/>
          <p:nvPr/>
        </p:nvSpPr>
        <p:spPr>
          <a:xfrm>
            <a:off x="4823879" y="5004496"/>
            <a:ext cx="6437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이윤보다 매출이 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KPI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 </a:t>
            </a:r>
            <a:r>
              <a:rPr kumimoji="1" lang="ko-KR" altLang="en-US" sz="28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플래그십</a:t>
            </a:r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스토어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87908-F551-F348-A253-DE8846325CB9}"/>
              </a:ext>
            </a:extLst>
          </p:cNvPr>
          <p:cNvSpPr txBox="1"/>
          <p:nvPr/>
        </p:nvSpPr>
        <p:spPr>
          <a:xfrm>
            <a:off x="4835313" y="5589271"/>
            <a:ext cx="553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그래서 세 곳의 상권을 제안합니다</a:t>
            </a:r>
            <a:r>
              <a:rPr kumimoji="1" lang="en-US" altLang="ko-KR" sz="28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ore-KR" altLang="en-US" sz="28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6EC97-050C-0043-B6FE-D8B780CFF7E7}"/>
              </a:ext>
            </a:extLst>
          </p:cNvPr>
          <p:cNvSpPr txBox="1"/>
          <p:nvPr/>
        </p:nvSpPr>
        <p:spPr>
          <a:xfrm>
            <a:off x="1136822" y="1248034"/>
            <a:ext cx="923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셋</a:t>
            </a:r>
            <a:endParaRPr kumimoji="1" lang="ko-Kore-KR" altLang="en-US" sz="60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95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352656-660A-6F43-8690-C88BBB9E0417}"/>
              </a:ext>
            </a:extLst>
          </p:cNvPr>
          <p:cNvSpPr txBox="1"/>
          <p:nvPr/>
        </p:nvSpPr>
        <p:spPr>
          <a:xfrm>
            <a:off x="500063" y="3379975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플래그십</a:t>
            </a:r>
            <a:r>
              <a:rPr kumimoji="1" lang="ko-KR" altLang="en-US" sz="28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스토어</a:t>
            </a:r>
            <a:endParaRPr kumimoji="1" lang="en-US" altLang="ko-KR" sz="28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ABED3-131B-EB44-8894-BDD67DDC1F1F}"/>
              </a:ext>
            </a:extLst>
          </p:cNvPr>
          <p:cNvSpPr txBox="1"/>
          <p:nvPr/>
        </p:nvSpPr>
        <p:spPr>
          <a:xfrm>
            <a:off x="500063" y="4022900"/>
            <a:ext cx="39885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성공한 특정 상품 브랜드를 앞세워 전체 브랜드의</a:t>
            </a:r>
            <a:endParaRPr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성격과 이미지를 극대화하는 매장을 의미합니다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‘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플래그십’은</a:t>
            </a:r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해군 함대의 기함을 지칭하는데</a:t>
            </a:r>
            <a:endParaRPr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여기서는 기업의 주력 상품을 의미합니다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ore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브랜드 경험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체험이 가능하도록 넓은 공간을 확보하고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브랜드이미지에 부합하는 인테리어 등으로 꾸밉니다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이윤창출보다 브랜드파워를 키우는 것이 주 목적입니다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80C83E-9F72-B84F-90BF-E8C600BEFB70}"/>
              </a:ext>
            </a:extLst>
          </p:cNvPr>
          <p:cNvSpPr/>
          <p:nvPr/>
        </p:nvSpPr>
        <p:spPr>
          <a:xfrm>
            <a:off x="6286500" y="3622871"/>
            <a:ext cx="614363" cy="648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750982-F55E-994E-B992-A1A86BC8E93C}"/>
              </a:ext>
            </a:extLst>
          </p:cNvPr>
          <p:cNvSpPr/>
          <p:nvPr/>
        </p:nvSpPr>
        <p:spPr>
          <a:xfrm>
            <a:off x="6286499" y="4608695"/>
            <a:ext cx="614363" cy="648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4414E6-5B26-0F49-A287-08328915882B}"/>
              </a:ext>
            </a:extLst>
          </p:cNvPr>
          <p:cNvSpPr/>
          <p:nvPr/>
        </p:nvSpPr>
        <p:spPr>
          <a:xfrm>
            <a:off x="6286498" y="5594519"/>
            <a:ext cx="614363" cy="648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49AFF-8A57-BE46-B4D0-02D5C976DFD5}"/>
              </a:ext>
            </a:extLst>
          </p:cNvPr>
          <p:cNvSpPr txBox="1"/>
          <p:nvPr/>
        </p:nvSpPr>
        <p:spPr>
          <a:xfrm>
            <a:off x="6366694" y="36228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spc="-15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1.</a:t>
            </a:r>
            <a:endParaRPr kumimoji="1" lang="ko-Kore-KR" altLang="en-US" sz="3600" spc="-15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5856-0385-9C4A-B9FD-040CF91353D5}"/>
              </a:ext>
            </a:extLst>
          </p:cNvPr>
          <p:cNvSpPr txBox="1"/>
          <p:nvPr/>
        </p:nvSpPr>
        <p:spPr>
          <a:xfrm>
            <a:off x="6361163" y="4606685"/>
            <a:ext cx="48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spc="-15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2.</a:t>
            </a:r>
            <a:endParaRPr kumimoji="1" lang="ko-Kore-KR" altLang="en-US" sz="3600" spc="-15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47E37-0FDB-834C-88F8-29F5C00079CF}"/>
              </a:ext>
            </a:extLst>
          </p:cNvPr>
          <p:cNvSpPr txBox="1"/>
          <p:nvPr/>
        </p:nvSpPr>
        <p:spPr>
          <a:xfrm>
            <a:off x="6355632" y="5590499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spc="-150" dirty="0">
                <a:solidFill>
                  <a:schemeClr val="bg1"/>
                </a:solidFill>
                <a:latin typeface="Cafe24 Dangdanghae" pitchFamily="2" charset="-127"/>
                <a:ea typeface="Cafe24 Dangdanghae" pitchFamily="2" charset="-127"/>
              </a:rPr>
              <a:t>3.</a:t>
            </a:r>
            <a:endParaRPr kumimoji="1" lang="ko-Kore-KR" altLang="en-US" sz="3600" spc="-150" dirty="0">
              <a:solidFill>
                <a:schemeClr val="bg1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B645D-EE03-C44F-85A9-835951DF3978}"/>
              </a:ext>
            </a:extLst>
          </p:cNvPr>
          <p:cNvSpPr txBox="1"/>
          <p:nvPr/>
        </p:nvSpPr>
        <p:spPr>
          <a:xfrm>
            <a:off x="6981057" y="3641585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강남</a:t>
            </a:r>
            <a:r>
              <a:rPr kumimoji="1" lang="en-US" altLang="ko-KR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명동 상권</a:t>
            </a:r>
            <a:endParaRPr kumimoji="1" lang="en-US" altLang="ko-KR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1BA1C-6D5C-6E4C-8E7E-C877207947F4}"/>
              </a:ext>
            </a:extLst>
          </p:cNvPr>
          <p:cNvSpPr txBox="1"/>
          <p:nvPr/>
        </p:nvSpPr>
        <p:spPr>
          <a:xfrm>
            <a:off x="6981057" y="460668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신림 상권</a:t>
            </a:r>
            <a:endParaRPr kumimoji="1" lang="en-US" altLang="ko-KR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C4E09-01EC-A24E-9969-981DB81F1138}"/>
              </a:ext>
            </a:extLst>
          </p:cNvPr>
          <p:cNvSpPr txBox="1"/>
          <p:nvPr/>
        </p:nvSpPr>
        <p:spPr>
          <a:xfrm>
            <a:off x="6981057" y="557178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이태원 상권</a:t>
            </a:r>
            <a:endParaRPr kumimoji="1" lang="en-US" altLang="ko-KR" sz="24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57FC74-7DEF-5D49-8C23-12E3BC20B0C8}"/>
              </a:ext>
            </a:extLst>
          </p:cNvPr>
          <p:cNvSpPr txBox="1"/>
          <p:nvPr/>
        </p:nvSpPr>
        <p:spPr>
          <a:xfrm>
            <a:off x="7029447" y="4097754"/>
            <a:ext cx="512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매출액과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유동인구 수가 압도적으로 컸습니다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다만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전분기 대비 상권 내 편의시설 수가 줄어들고</a:t>
            </a:r>
            <a:endParaRPr kumimoji="1" lang="en-US" altLang="ko-KR" sz="11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있다는 점을 고려했을 때 상권이 하락세일 수 있음에 주의해야합니다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05347-01B7-6E47-84B4-4049272D0212}"/>
              </a:ext>
            </a:extLst>
          </p:cNvPr>
          <p:cNvSpPr txBox="1"/>
          <p:nvPr/>
        </p:nvSpPr>
        <p:spPr>
          <a:xfrm>
            <a:off x="7050099" y="5068350"/>
            <a:ext cx="47868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쿠캣마켓의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주 </a:t>
            </a:r>
            <a:r>
              <a:rPr kumimoji="1" lang="ko-KR" altLang="en-US" sz="11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타겟층인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 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 가구가 홍대 다음으로 많고 상권 내 편의시설 수도 전 분기</a:t>
            </a:r>
            <a:endParaRPr kumimoji="1" lang="en-US" altLang="ko-KR" sz="11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대비 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이상 늘어나는 모습을 보였습니다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ko-Kore-KR" altLang="en-US" sz="11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A8FF77-62C2-7948-863A-F9FED14DBA55}"/>
              </a:ext>
            </a:extLst>
          </p:cNvPr>
          <p:cNvSpPr txBox="1"/>
          <p:nvPr/>
        </p:nvSpPr>
        <p:spPr>
          <a:xfrm>
            <a:off x="7070751" y="6038946"/>
            <a:ext cx="4650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강남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 명동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신림 상권 </a:t>
            </a:r>
            <a:r>
              <a:rPr kumimoji="1" lang="ko-KR" altLang="en-US" sz="11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타겟층은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기존 매장인 </a:t>
            </a:r>
            <a:r>
              <a:rPr kumimoji="1" lang="ko-KR" altLang="en-US" sz="11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삼성역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신촌과 겹칩니다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이를 제외하면</a:t>
            </a:r>
            <a:r>
              <a:rPr kumimoji="1" lang="ko-Kore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</a:t>
            </a:r>
            <a:endParaRPr kumimoji="1" lang="en-US" altLang="ko-Kore-KR" sz="11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ore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관광특구인</a:t>
            </a:r>
            <a:r>
              <a:rPr kumimoji="1" lang="ko-KR" altLang="en-US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곳을 찾았을 때 이태원이 가장 적합하다 판단했습니다</a:t>
            </a:r>
            <a:r>
              <a:rPr kumimoji="1" lang="en-US" altLang="ko-KR" sz="11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" name="그림 4" descr="텍스트, 장면, 상점, 레스토랑이(가) 표시된 사진&#10;&#10;자동 생성된 설명">
            <a:extLst>
              <a:ext uri="{FF2B5EF4-FFF2-40B4-BE49-F238E27FC236}">
                <a16:creationId xmlns:a16="http://schemas.microsoft.com/office/drawing/2014/main" id="{63619732-493E-214C-84B6-28FCA695C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9" b="59762"/>
          <a:stretch/>
        </p:blipFill>
        <p:spPr>
          <a:xfrm>
            <a:off x="0" y="0"/>
            <a:ext cx="12192000" cy="29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6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2696</Words>
  <Application>Microsoft Macintosh PowerPoint</Application>
  <PresentationFormat>와이드스크린</PresentationFormat>
  <Paragraphs>640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Calibri</vt:lpstr>
      <vt:lpstr>NanumSquareOTF_ac</vt:lpstr>
      <vt:lpstr>Arial</vt:lpstr>
      <vt:lpstr>Cafe24 Dangdanghae</vt:lpstr>
      <vt:lpstr>Calibri Light</vt:lpstr>
      <vt:lpstr>S-Core Dream 5 Medium</vt:lpstr>
      <vt:lpstr>NanumSquareOTF_ac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Jae-Hoon</dc:creator>
  <cp:lastModifiedBy>Jeong Jae-Hoon</cp:lastModifiedBy>
  <cp:revision>18</cp:revision>
  <dcterms:created xsi:type="dcterms:W3CDTF">2021-12-07T05:46:56Z</dcterms:created>
  <dcterms:modified xsi:type="dcterms:W3CDTF">2021-12-10T16:07:27Z</dcterms:modified>
</cp:coreProperties>
</file>